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Lst>
  <p:sldSz cx="121793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dobe Clean"/>
        <a:ea typeface="Adobe Clean"/>
        <a:cs typeface="Adobe Clean"/>
        <a:sym typeface="Adobe Clean"/>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dobe Clean"/>
        <a:ea typeface="Adobe Clean"/>
        <a:cs typeface="Adobe Clean"/>
        <a:sym typeface="Adobe Clean"/>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dobe Clean"/>
        <a:ea typeface="Adobe Clean"/>
        <a:cs typeface="Adobe Clean"/>
        <a:sym typeface="Adobe Clean"/>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dobe Clean"/>
        <a:ea typeface="Adobe Clean"/>
        <a:cs typeface="Adobe Clean"/>
        <a:sym typeface="Adobe Clean"/>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dobe Clean"/>
        <a:ea typeface="Adobe Clean"/>
        <a:cs typeface="Adobe Clean"/>
        <a:sym typeface="Adobe Clean"/>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dobe Clean"/>
        <a:ea typeface="Adobe Clean"/>
        <a:cs typeface="Adobe Clean"/>
        <a:sym typeface="Adobe Clean"/>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dobe Clean"/>
        <a:ea typeface="Adobe Clean"/>
        <a:cs typeface="Adobe Clean"/>
        <a:sym typeface="Adobe Clean"/>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dobe Clean"/>
        <a:ea typeface="Adobe Clean"/>
        <a:cs typeface="Adobe Clean"/>
        <a:sym typeface="Adobe Clean"/>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dobe Clean"/>
        <a:ea typeface="Adobe Clean"/>
        <a:cs typeface="Adobe Clean"/>
        <a:sym typeface="Adobe Clean"/>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dobe Clean"/>
          <a:ea typeface="Adobe Clean"/>
          <a:cs typeface="Adobe Clean"/>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rgbClr val="FFFFFF"/>
          </a:solidFill>
        </a:fill>
      </a:tcStyle>
    </a:band2H>
    <a:firstCol>
      <a:tcTxStyle b="off" i="off">
        <a:font>
          <a:latin typeface="Adobe Clean"/>
          <a:ea typeface="Adobe Clean"/>
          <a:cs typeface="Adobe Clean"/>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Col>
    <a:lastRow>
      <a:tcTxStyle b="off" i="off">
        <a:font>
          <a:latin typeface="Adobe Clean"/>
          <a:ea typeface="Adobe Clean"/>
          <a:cs typeface="Adobe Clean"/>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lastRow>
    <a:firstRow>
      <a:tcTxStyle b="off" i="off">
        <a:font>
          <a:latin typeface="Adobe Clean"/>
          <a:ea typeface="Adobe Clean"/>
          <a:cs typeface="Adobe Clean"/>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Row>
  </a:tblStyle>
  <a:tblStyle styleId="{C7B018BB-80A7-4F77-B60F-C8B233D01FF8}" styleName="">
    <a:tblBg/>
    <a:wholeTbl>
      <a:tcTxStyle b="off" i="off">
        <a:font>
          <a:latin typeface="Adobe Clean"/>
          <a:ea typeface="Adobe Clean"/>
          <a:cs typeface="Adobe Clean"/>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wholeTbl>
    <a:band2H>
      <a:tcTxStyle b="def" i="def"/>
      <a:tcStyle>
        <a:tcBdr/>
        <a:fill>
          <a:solidFill>
            <a:srgbClr val="FFFFFF"/>
          </a:solidFill>
        </a:fill>
      </a:tcStyle>
    </a:band2H>
    <a:firstCol>
      <a:tcTxStyle b="off" i="off">
        <a:font>
          <a:latin typeface="Adobe Clean"/>
          <a:ea typeface="Adobe Clean"/>
          <a:cs typeface="Adobe Clean"/>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Col>
    <a:lastRow>
      <a:tcTxStyle b="off" i="off">
        <a:font>
          <a:latin typeface="Adobe Clean"/>
          <a:ea typeface="Adobe Clean"/>
          <a:cs typeface="Adobe Clean"/>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ff" i="off">
        <a:font>
          <a:latin typeface="Adobe Clean"/>
          <a:ea typeface="Adobe Clean"/>
          <a:cs typeface="Adobe Clean"/>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 styleId="{EEE7283C-3CF3-47DC-8721-378D4A62B228}" styleName="">
    <a:tblBg/>
    <a:wholeTbl>
      <a:tcTxStyle b="off" i="off">
        <a:font>
          <a:latin typeface="Adobe Clean"/>
          <a:ea typeface="Adobe Clean"/>
          <a:cs typeface="Adobe Clean"/>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ECD"/>
          </a:solidFill>
        </a:fill>
      </a:tcStyle>
    </a:wholeTbl>
    <a:band2H>
      <a:tcTxStyle b="def" i="def"/>
      <a:tcStyle>
        <a:tcBdr/>
        <a:fill>
          <a:solidFill>
            <a:srgbClr val="E6EFE7"/>
          </a:solidFill>
        </a:fill>
      </a:tcStyle>
    </a:band2H>
    <a:firstCol>
      <a:tcTxStyle b="on" i="off">
        <a:font>
          <a:latin typeface="Adobe Clean"/>
          <a:ea typeface="Adobe Clean"/>
          <a:cs typeface="Adobe Clean"/>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Adobe Clean"/>
          <a:ea typeface="Adobe Clean"/>
          <a:cs typeface="Adobe Clean"/>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Adobe Clean"/>
          <a:ea typeface="Adobe Clean"/>
          <a:cs typeface="Adobe Clean"/>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F821DB8-F4EB-4A41-A1BA-3FCAFE7338EE}" styleName="">
    <a:tblBg/>
    <a:wholeTbl>
      <a:tcTxStyle b="off" i="off">
        <a:font>
          <a:latin typeface="Adobe Clean"/>
          <a:ea typeface="Adobe Clean"/>
          <a:cs typeface="Adobe Clean"/>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5CCD9"/>
          </a:solidFill>
        </a:fill>
      </a:tcStyle>
    </a:wholeTbl>
    <a:band2H>
      <a:tcTxStyle b="def" i="def"/>
      <a:tcStyle>
        <a:tcBdr/>
        <a:fill>
          <a:solidFill>
            <a:srgbClr val="FAE7ED"/>
          </a:solidFill>
        </a:fill>
      </a:tcStyle>
    </a:band2H>
    <a:firstCol>
      <a:tcTxStyle b="on" i="off">
        <a:font>
          <a:latin typeface="Adobe Clean"/>
          <a:ea typeface="Adobe Clean"/>
          <a:cs typeface="Adobe Clean"/>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Adobe Clean"/>
          <a:ea typeface="Adobe Clean"/>
          <a:cs typeface="Adobe Clean"/>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Adobe Clean"/>
          <a:ea typeface="Adobe Clean"/>
          <a:cs typeface="Adobe Clean"/>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33BA23B1-9221-436E-865A-0063620EA4FD}" styleName="">
    <a:tblBg/>
    <a:wholeTbl>
      <a:tcTxStyle b="off" i="off">
        <a:font>
          <a:latin typeface="Adobe Clean"/>
          <a:ea typeface="Adobe Clean"/>
          <a:cs typeface="Adobe Clean"/>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7CACA"/>
          </a:solidFill>
        </a:fill>
      </a:tcStyle>
    </a:wholeTbl>
    <a:band2H>
      <a:tcTxStyle b="def" i="def"/>
      <a:tcStyle>
        <a:tcBdr/>
        <a:fill>
          <a:solidFill>
            <a:srgbClr val="FBE6E6"/>
          </a:solidFill>
        </a:fill>
      </a:tcStyle>
    </a:band2H>
    <a:firstCol>
      <a:tcTxStyle b="on" i="off">
        <a:font>
          <a:latin typeface="Adobe Clean"/>
          <a:ea typeface="Adobe Clean"/>
          <a:cs typeface="Adobe Clean"/>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Adobe Clean"/>
          <a:ea typeface="Adobe Clean"/>
          <a:cs typeface="Adobe Clean"/>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Adobe Clean"/>
          <a:ea typeface="Adobe Clean"/>
          <a:cs typeface="Adobe Clean"/>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2708684C-4D16-4618-839F-0558EEFCDFE6}" styleName="">
    <a:tblBg/>
    <a:wholeTbl>
      <a:tcTxStyle b="off" i="off">
        <a:font>
          <a:latin typeface="Adobe Clean"/>
          <a:ea typeface="Adobe Clean"/>
          <a:cs typeface="Adobe Clean"/>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Adobe Clean"/>
          <a:ea typeface="Adobe Clean"/>
          <a:cs typeface="Adobe Clean"/>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Adobe Clean"/>
          <a:ea typeface="Adobe Clean"/>
          <a:cs typeface="Adobe Clean"/>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Adobe Clean"/>
          <a:ea typeface="Adobe Clean"/>
          <a:cs typeface="Adobe Clean"/>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4" name="Shape 114"/>
          <p:cNvSpPr/>
          <p:nvPr>
            <p:ph type="sldImg"/>
          </p:nvPr>
        </p:nvSpPr>
        <p:spPr>
          <a:xfrm>
            <a:off x="1143000" y="685800"/>
            <a:ext cx="4572000" cy="3429000"/>
          </a:xfrm>
          <a:prstGeom prst="rect">
            <a:avLst/>
          </a:prstGeom>
        </p:spPr>
        <p:txBody>
          <a:bodyPr/>
          <a:lstStyle/>
          <a:p>
            <a:pPr/>
          </a:p>
        </p:txBody>
      </p:sp>
      <p:sp>
        <p:nvSpPr>
          <p:cNvPr id="115" name="Shape 115"/>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2400">
        <a:latin typeface="+mn-lt"/>
        <a:ea typeface="+mn-ea"/>
        <a:cs typeface="+mn-cs"/>
        <a:sym typeface="Calibri Light"/>
      </a:defRPr>
    </a:lvl1pPr>
    <a:lvl2pPr indent="228600" latinLnBrk="0">
      <a:defRPr sz="2400">
        <a:latin typeface="+mn-lt"/>
        <a:ea typeface="+mn-ea"/>
        <a:cs typeface="+mn-cs"/>
        <a:sym typeface="Calibri Light"/>
      </a:defRPr>
    </a:lvl2pPr>
    <a:lvl3pPr indent="457200" latinLnBrk="0">
      <a:defRPr sz="2400">
        <a:latin typeface="+mn-lt"/>
        <a:ea typeface="+mn-ea"/>
        <a:cs typeface="+mn-cs"/>
        <a:sym typeface="Calibri Light"/>
      </a:defRPr>
    </a:lvl3pPr>
    <a:lvl4pPr indent="685800" latinLnBrk="0">
      <a:defRPr sz="2400">
        <a:latin typeface="+mn-lt"/>
        <a:ea typeface="+mn-ea"/>
        <a:cs typeface="+mn-cs"/>
        <a:sym typeface="Calibri Light"/>
      </a:defRPr>
    </a:lvl4pPr>
    <a:lvl5pPr indent="914400" latinLnBrk="0">
      <a:defRPr sz="2400">
        <a:latin typeface="+mn-lt"/>
        <a:ea typeface="+mn-ea"/>
        <a:cs typeface="+mn-cs"/>
        <a:sym typeface="Calibri Light"/>
      </a:defRPr>
    </a:lvl5pPr>
    <a:lvl6pPr indent="1143000" latinLnBrk="0">
      <a:defRPr sz="2400">
        <a:latin typeface="+mn-lt"/>
        <a:ea typeface="+mn-ea"/>
        <a:cs typeface="+mn-cs"/>
        <a:sym typeface="Calibri Light"/>
      </a:defRPr>
    </a:lvl6pPr>
    <a:lvl7pPr indent="1371600" latinLnBrk="0">
      <a:defRPr sz="2400">
        <a:latin typeface="+mn-lt"/>
        <a:ea typeface="+mn-ea"/>
        <a:cs typeface="+mn-cs"/>
        <a:sym typeface="Calibri Light"/>
      </a:defRPr>
    </a:lvl7pPr>
    <a:lvl8pPr indent="1600200" latinLnBrk="0">
      <a:defRPr sz="2400">
        <a:latin typeface="+mn-lt"/>
        <a:ea typeface="+mn-ea"/>
        <a:cs typeface="+mn-cs"/>
        <a:sym typeface="Calibri Light"/>
      </a:defRPr>
    </a:lvl8pPr>
    <a:lvl9pPr indent="1828800" latinLnBrk="0">
      <a:defRPr sz="2400">
        <a:latin typeface="+mn-lt"/>
        <a:ea typeface="+mn-ea"/>
        <a:cs typeface="+mn-cs"/>
        <a:sym typeface="Calibri Light"/>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28.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29.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0.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s>

</file>

<file path=ppt/notesSlides/_rels/notesSlide31.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Relationships>

</file>

<file path=ppt/notesSlides/_rels/notesSlide32.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s>

</file>

<file path=ppt/notesSlides/_rels/notesSlide33.xml.rels><?xml version="1.0" encoding="UTF-8"?>
<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Relationships>

</file>

<file path=ppt/notesSlides/_rels/notesSlide34.xml.rels><?xml version="1.0" encoding="UTF-8"?>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Relationships>

</file>

<file path=ppt/notesSlides/_rels/notesSlide35.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s>

</file>

<file path=ppt/notesSlides/_rels/notesSlide36.xml.rels><?xml version="1.0" encoding="UTF-8"?>
<Relationships xmlns="http://schemas.openxmlformats.org/package/2006/relationships"><Relationship Id="rId1" Type="http://schemas.openxmlformats.org/officeDocument/2006/relationships/slide" Target="../slides/slide41.xml"/><Relationship Id="rId2" Type="http://schemas.openxmlformats.org/officeDocument/2006/relationships/notesMaster" Target="../notesMasters/notesMaster1.xml"/></Relationships>

</file>

<file path=ppt/notesSlides/_rels/notesSlide37.xml.rels><?xml version="1.0" encoding="UTF-8"?>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Relationships>

</file>

<file path=ppt/notesSlides/_rels/notesSlide38.xml.rels><?xml version="1.0" encoding="UTF-8"?>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Shape 120"/>
          <p:cNvSpPr/>
          <p:nvPr>
            <p:ph type="sldImg"/>
          </p:nvPr>
        </p:nvSpPr>
        <p:spPr>
          <a:prstGeom prst="rect">
            <a:avLst/>
          </a:prstGeom>
        </p:spPr>
        <p:txBody>
          <a:bodyPr/>
          <a:lstStyle/>
          <a:p>
            <a:pPr/>
          </a:p>
        </p:txBody>
      </p:sp>
      <p:sp>
        <p:nvSpPr>
          <p:cNvPr id="121" name="Shape 121"/>
          <p:cNvSpPr/>
          <p:nvPr>
            <p:ph type="body" sz="quarter" idx="1"/>
          </p:nvPr>
        </p:nvSpPr>
        <p:spPr>
          <a:prstGeom prst="rect">
            <a:avLst/>
          </a:prstGeom>
        </p:spPr>
        <p:txBody>
          <a:bodyPr/>
          <a:lstStyle/>
          <a:p>
            <a:pPr/>
            <a:r>
              <a:t>This is the first draft of this talk. The original idea was to do "Local Reasoning in Any Language" to document how I think about code, regardless of the language I'm programming in. The talk gets mired in the C++ details, so doing a set of languages seemed too much. Except for the details, the rules in this talk apply to all languages. I present here how I map these ideas into C++; it isn't the only mapping for C++, and if you program in a different language, figure out a set of conventions to map the ideas into that language.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Shape 180"/>
          <p:cNvSpPr/>
          <p:nvPr>
            <p:ph type="sldImg"/>
          </p:nvPr>
        </p:nvSpPr>
        <p:spPr>
          <a:prstGeom prst="rect">
            <a:avLst/>
          </a:prstGeom>
        </p:spPr>
        <p:txBody>
          <a:bodyPr/>
          <a:lstStyle/>
          <a:p>
            <a:pPr/>
          </a:p>
        </p:txBody>
      </p:sp>
      <p:sp>
        <p:nvSpPr>
          <p:cNvPr id="181" name="Shape 181"/>
          <p:cNvSpPr/>
          <p:nvPr>
            <p:ph type="body" sz="quarter" idx="1"/>
          </p:nvPr>
        </p:nvSpPr>
        <p:spPr>
          <a:prstGeom prst="rect">
            <a:avLst/>
          </a:prstGeom>
        </p:spPr>
        <p:txBody>
          <a:bodyPr/>
          <a:lstStyle/>
          <a:p>
            <a:pPr/>
            <a:r>
              <a:t>We don't normally pass an `int` by reference; we pass an object by reference as an optimization to avoid unnecessary copies. But for types where the cost of taking the reference is as much as passing the value, we pass the value. By convention, arithmetic types and pointers are passed by value. In generic code, iterators and invocable (function objects) are passed by value because they are likely small and trivial.</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Shape 186"/>
          <p:cNvSpPr/>
          <p:nvPr>
            <p:ph type="sldImg"/>
          </p:nvPr>
        </p:nvSpPr>
        <p:spPr>
          <a:prstGeom prst="rect">
            <a:avLst/>
          </a:prstGeom>
        </p:spPr>
        <p:txBody>
          <a:bodyPr/>
          <a:lstStyle/>
          <a:p>
            <a:pPr/>
          </a:p>
        </p:txBody>
      </p:sp>
      <p:sp>
        <p:nvSpPr>
          <p:cNvPr id="187" name="Shape 187"/>
          <p:cNvSpPr/>
          <p:nvPr>
            <p:ph type="body" sz="quarter" idx="1"/>
          </p:nvPr>
        </p:nvSpPr>
        <p:spPr>
          <a:prstGeom prst="rect">
            <a:avLst/>
          </a:prstGeom>
        </p:spPr>
        <p:txBody>
          <a:bodyPr/>
          <a:lstStyle/>
          <a:p>
            <a:pPr/>
            <a:r>
              <a:t>For a given instance, either an action or transformation may have a more efficient implementation. All other things being equal prefer transformations.</a:t>
            </a:r>
          </a:p>
          <a:p>
            <a:pPr/>
          </a:p>
          <a:p>
            <a:pPr/>
            <a:r>
              <a:t>The transformation form here is taking the argument by value, but we need to say a little more about passing arguments &lt;click&gt;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Shape 192"/>
          <p:cNvSpPr/>
          <p:nvPr>
            <p:ph type="sldImg"/>
          </p:nvPr>
        </p:nvSpPr>
        <p:spPr>
          <a:prstGeom prst="rect">
            <a:avLst/>
          </a:prstGeom>
        </p:spPr>
        <p:txBody>
          <a:bodyPr/>
          <a:lstStyle/>
          <a:p>
            <a:pPr/>
          </a:p>
        </p:txBody>
      </p:sp>
      <p:sp>
        <p:nvSpPr>
          <p:cNvPr id="193" name="Shape 193"/>
          <p:cNvSpPr/>
          <p:nvPr>
            <p:ph type="body" sz="quarter" idx="1"/>
          </p:nvPr>
        </p:nvSpPr>
        <p:spPr>
          <a:prstGeom prst="rect">
            <a:avLst/>
          </a:prstGeom>
        </p:spPr>
        <p:txBody>
          <a:bodyPr/>
          <a:lstStyle/>
          <a:p>
            <a:pPr/>
            <a:r>
              <a:t>We want the sink to be a non_const rvalue reference, I leave it as an exercise to write is_sink_v constraint. Unfortunately, I don't see a way to do it as a concept where you could say `auto sink a`</a:t>
            </a:r>
          </a:p>
          <a:p>
            <a:pPr/>
          </a:p>
          <a:p>
            <a:pPr/>
            <a:r>
              <a:t>template &lt;class T&gt;</a:t>
            </a:r>
          </a:p>
          <a:p>
            <a:pPr/>
            <a:r>
              <a:t>inline constexpr bool is_sink_v{std::is_const_v&lt;std::remove_reference_t&lt;T&gt;&gt; &amp;&amp; std::is_rvalue_reference_v&lt;T&gt;};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Shape 198"/>
          <p:cNvSpPr/>
          <p:nvPr>
            <p:ph type="sldImg"/>
          </p:nvPr>
        </p:nvSpPr>
        <p:spPr>
          <a:prstGeom prst="rect">
            <a:avLst/>
          </a:prstGeom>
        </p:spPr>
        <p:txBody>
          <a:bodyPr/>
          <a:lstStyle/>
          <a:p>
            <a:pPr/>
          </a:p>
        </p:txBody>
      </p:sp>
      <p:sp>
        <p:nvSpPr>
          <p:cNvPr id="199" name="Shape 199"/>
          <p:cNvSpPr/>
          <p:nvPr>
            <p:ph type="body" sz="quarter" idx="1"/>
          </p:nvPr>
        </p:nvSpPr>
        <p:spPr>
          <a:prstGeom prst="rect">
            <a:avLst/>
          </a:prstGeom>
        </p:spPr>
        <p:txBody>
          <a:bodyPr/>
          <a:lstStyle/>
          <a:p>
            <a:pPr/>
            <a:r>
              <a:t>We want each of these to behave like the corresponding transformation form was used. We already found we cannot alias the value across threads. Are there other preconditions?</a:t>
            </a:r>
          </a:p>
          <a:p>
            <a:pPr/>
          </a:p>
          <a:p>
            <a:pPr/>
            <a:r>
              <a:t>sink arguments are used when the argument is escaped - either stored or returned, possibly with modification.</a:t>
            </a:r>
          </a:p>
          <a:p>
            <a:pPr/>
          </a:p>
          <a:p>
            <a:pPr/>
            <a:r>
              <a:t>Pass by value is a let argument from the caller side, and consumable (sink) by the implementor. For small (&lt;= sizeof(void*)) basic types (move and copy are equivalent) pass by value is used.</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Shape 204"/>
          <p:cNvSpPr/>
          <p:nvPr>
            <p:ph type="sldImg"/>
          </p:nvPr>
        </p:nvSpPr>
        <p:spPr>
          <a:prstGeom prst="rect">
            <a:avLst/>
          </a:prstGeom>
        </p:spPr>
        <p:txBody>
          <a:bodyPr/>
          <a:lstStyle/>
          <a:p>
            <a:pPr/>
          </a:p>
        </p:txBody>
      </p:sp>
      <p:sp>
        <p:nvSpPr>
          <p:cNvPr id="205" name="Shape 205"/>
          <p:cNvSpPr/>
          <p:nvPr>
            <p:ph type="body" sz="quarter" idx="1"/>
          </p:nvPr>
        </p:nvSpPr>
        <p:spPr>
          <a:prstGeom prst="rect">
            <a:avLst/>
          </a:prstGeom>
        </p:spPr>
        <p:txBody>
          <a:bodyPr/>
          <a:lstStyle/>
          <a:p>
            <a:pPr/>
            <a:r>
              <a:t>Will this print `4`, or `2`, or something else? We can see from the implementation that the answer is `4`. This is breaking the client contract that the second argument is not modified. The postconditions conflict - a contradiction. But maybe this is what we "expected." But what if offset was implemented this way &lt;click&gt;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Shape 210"/>
          <p:cNvSpPr/>
          <p:nvPr>
            <p:ph type="sldImg"/>
          </p:nvPr>
        </p:nvSpPr>
        <p:spPr>
          <a:prstGeom prst="rect">
            <a:avLst/>
          </a:prstGeom>
        </p:spPr>
        <p:txBody>
          <a:bodyPr/>
          <a:lstStyle/>
          <a:p>
            <a:pPr/>
          </a:p>
        </p:txBody>
      </p:sp>
      <p:sp>
        <p:nvSpPr>
          <p:cNvPr id="211" name="Shape 211"/>
          <p:cNvSpPr/>
          <p:nvPr>
            <p:ph type="body" sz="quarter" idx="1"/>
          </p:nvPr>
        </p:nvSpPr>
        <p:spPr>
          <a:prstGeom prst="rect">
            <a:avLst/>
          </a:prstGeom>
        </p:spPr>
        <p:txBody>
          <a:bodyPr/>
          <a:lstStyle/>
          <a:p>
            <a:pPr/>
            <a:r>
              <a:t>the print statement is never reached. Because of the aliasing between arguments, where one is under mutation, the implementation cannot satisfy either postcondition.</a:t>
            </a:r>
          </a:p>
          <a:p>
            <a:pPr/>
          </a:p>
          <a:p>
            <a:pPr/>
            <a:r>
              <a:t>This may seem like a contrived example. But here is a real one &lt;click&gt;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Shape 216"/>
          <p:cNvSpPr/>
          <p:nvPr>
            <p:ph type="sldImg"/>
          </p:nvPr>
        </p:nvSpPr>
        <p:spPr>
          <a:prstGeom prst="rect">
            <a:avLst/>
          </a:prstGeom>
        </p:spPr>
        <p:txBody>
          <a:bodyPr/>
          <a:lstStyle/>
          <a:p>
            <a:pPr/>
          </a:p>
        </p:txBody>
      </p:sp>
      <p:sp>
        <p:nvSpPr>
          <p:cNvPr id="217" name="Shape 217"/>
          <p:cNvSpPr/>
          <p:nvPr>
            <p:ph type="body" sz="quarter" idx="1"/>
          </p:nvPr>
        </p:nvSpPr>
        <p:spPr>
          <a:prstGeom prst="rect">
            <a:avLst/>
          </a:prstGeom>
        </p:spPr>
        <p:txBody>
          <a:bodyPr/>
          <a:lstStyle/>
          <a:p>
            <a:pPr/>
            <a:r>
              <a:t>What will this print... It depends on the implementation but here is one answer&lt;click&gt;</a:t>
            </a:r>
          </a:p>
          <a:p>
            <a:pPr/>
          </a:p>
          <a:p>
            <a:pPr/>
            <a:r>
              <a:t>Why? After the code removes the first element matching a[0] (0), a[0] holds a 1, so the remaining 1 is removed, leaving the trailing 0. According to the standard, the answer is unspecified.</a:t>
            </a:r>
          </a:p>
          <a:p>
            <a:pPr/>
          </a:p>
          <a:p>
            <a:pPr/>
            <a:r>
              <a:t>If arguments are aliased with mutation, local reasoning is broken for both the client and implementor.</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Shape 222"/>
          <p:cNvSpPr/>
          <p:nvPr>
            <p:ph type="sldImg"/>
          </p:nvPr>
        </p:nvSpPr>
        <p:spPr>
          <a:prstGeom prst="rect">
            <a:avLst/>
          </a:prstGeom>
        </p:spPr>
        <p:txBody>
          <a:bodyPr/>
          <a:lstStyle/>
          <a:p>
            <a:pPr/>
          </a:p>
        </p:txBody>
      </p:sp>
      <p:sp>
        <p:nvSpPr>
          <p:cNvPr id="223" name="Shape 223"/>
          <p:cNvSpPr/>
          <p:nvPr>
            <p:ph type="body" sz="quarter" idx="1"/>
          </p:nvPr>
        </p:nvSpPr>
        <p:spPr>
          <a:prstGeom prst="rect">
            <a:avLst/>
          </a:prstGeom>
        </p:spPr>
        <p:txBody>
          <a:bodyPr/>
          <a:lstStyle/>
          <a:p>
            <a:pPr/>
            <a:r>
              <a:t>These preconditions appear in various forms in several [modern? safe?] languages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 name="Shape 228"/>
          <p:cNvSpPr/>
          <p:nvPr>
            <p:ph type="sldImg"/>
          </p:nvPr>
        </p:nvSpPr>
        <p:spPr>
          <a:prstGeom prst="rect">
            <a:avLst/>
          </a:prstGeom>
        </p:spPr>
        <p:txBody>
          <a:bodyPr/>
          <a:lstStyle/>
          <a:p>
            <a:pPr/>
          </a:p>
        </p:txBody>
      </p:sp>
      <p:sp>
        <p:nvSpPr>
          <p:cNvPr id="229" name="Shape 229"/>
          <p:cNvSpPr/>
          <p:nvPr>
            <p:ph type="body" sz="quarter" idx="1"/>
          </p:nvPr>
        </p:nvSpPr>
        <p:spPr>
          <a:prstGeom prst="rect">
            <a:avLst/>
          </a:prstGeom>
        </p:spPr>
        <p:txBody>
          <a:bodyPr/>
          <a:lstStyle/>
          <a:p>
            <a:pPr/>
            <a:r>
              <a:t>In Swift, this is known as "The Law of Exclusivity", a term coined by John McCall.</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Shape 234"/>
          <p:cNvSpPr/>
          <p:nvPr>
            <p:ph type="sldImg"/>
          </p:nvPr>
        </p:nvSpPr>
        <p:spPr>
          <a:prstGeom prst="rect">
            <a:avLst/>
          </a:prstGeom>
        </p:spPr>
        <p:txBody>
          <a:bodyPr/>
          <a:lstStyle/>
          <a:p>
            <a:pPr/>
          </a:p>
        </p:txBody>
      </p:sp>
      <p:sp>
        <p:nvSpPr>
          <p:cNvPr id="235" name="Shape 235"/>
          <p:cNvSpPr/>
          <p:nvPr>
            <p:ph type="body" sz="quarter" idx="1"/>
          </p:nvPr>
        </p:nvSpPr>
        <p:spPr>
          <a:prstGeom prst="rect">
            <a:avLst/>
          </a:prstGeom>
        </p:spPr>
        <p:txBody>
          <a:bodyPr/>
          <a:lstStyle/>
          <a:p>
            <a:pPr/>
            <a:r>
              <a:t>In Rust, the borrow checker enforces this restriction. C++ does not have such a restriction. We must rely on conventions and diligence.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Shape 130"/>
          <p:cNvSpPr/>
          <p:nvPr>
            <p:ph type="sldImg"/>
          </p:nvPr>
        </p:nvSpPr>
        <p:spPr>
          <a:prstGeom prst="rect">
            <a:avLst/>
          </a:prstGeom>
        </p:spPr>
        <p:txBody>
          <a:bodyPr/>
          <a:lstStyle/>
          <a:p>
            <a:pPr/>
          </a:p>
        </p:txBody>
      </p:sp>
      <p:sp>
        <p:nvSpPr>
          <p:cNvPr id="131" name="Shape 131"/>
          <p:cNvSpPr/>
          <p:nvPr>
            <p:ph type="body" sz="quarter" idx="1"/>
          </p:nvPr>
        </p:nvSpPr>
        <p:spPr>
          <a:prstGeom prst="rect">
            <a:avLst/>
          </a:prstGeom>
        </p:spPr>
        <p:txBody>
          <a:bodyPr/>
          <a:lstStyle/>
          <a:p>
            <a:pPr/>
            <a:r>
              <a:t>I'll sometime use _caller_ and _callee_ when discussing functions, but client and implementor generalize to classes.</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 name="Shape 238"/>
          <p:cNvSpPr/>
          <p:nvPr>
            <p:ph type="sldImg"/>
          </p:nvPr>
        </p:nvSpPr>
        <p:spPr>
          <a:prstGeom prst="rect">
            <a:avLst/>
          </a:prstGeom>
        </p:spPr>
        <p:txBody>
          <a:bodyPr/>
          <a:lstStyle/>
          <a:p>
            <a:pPr/>
          </a:p>
        </p:txBody>
      </p:sp>
      <p:sp>
        <p:nvSpPr>
          <p:cNvPr id="239" name="Shape 239"/>
          <p:cNvSpPr/>
          <p:nvPr>
            <p:ph type="body" sz="quarter" idx="1"/>
          </p:nvPr>
        </p:nvSpPr>
        <p:spPr>
          <a:prstGeom prst="rect">
            <a:avLst/>
          </a:prstGeom>
        </p:spPr>
        <p:txBody>
          <a:bodyPr/>
          <a:lstStyle/>
          <a:p>
            <a:pPr/>
            <a:r>
              <a:t>We haven't talked about function results yet. So let's start our discussion of projections there...</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Shape 244"/>
          <p:cNvSpPr/>
          <p:nvPr>
            <p:ph type="sldImg"/>
          </p:nvPr>
        </p:nvSpPr>
        <p:spPr>
          <a:prstGeom prst="rect">
            <a:avLst/>
          </a:prstGeom>
        </p:spPr>
        <p:txBody>
          <a:bodyPr/>
          <a:lstStyle/>
          <a:p>
            <a:pPr/>
          </a:p>
        </p:txBody>
      </p:sp>
      <p:sp>
        <p:nvSpPr>
          <p:cNvPr id="245" name="Shape 245"/>
          <p:cNvSpPr/>
          <p:nvPr>
            <p:ph type="body" sz="quarter" idx="1"/>
          </p:nvPr>
        </p:nvSpPr>
        <p:spPr>
          <a:prstGeom prst="rect">
            <a:avLst/>
          </a:prstGeom>
        </p:spPr>
        <p:txBody>
          <a:bodyPr/>
          <a:lstStyle/>
          <a:p>
            <a:pPr/>
            <a:r>
              <a:t>Let's go back to an early simple function. Here, we are returning a new value. Would it ever make sense to return a reference from a function?</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Shape 250"/>
          <p:cNvSpPr/>
          <p:nvPr>
            <p:ph type="sldImg"/>
          </p:nvPr>
        </p:nvSpPr>
        <p:spPr>
          <a:prstGeom prst="rect">
            <a:avLst/>
          </a:prstGeom>
        </p:spPr>
        <p:txBody>
          <a:bodyPr/>
          <a:lstStyle/>
          <a:p>
            <a:pPr/>
          </a:p>
        </p:txBody>
      </p:sp>
      <p:sp>
        <p:nvSpPr>
          <p:cNvPr id="251" name="Shape 251"/>
          <p:cNvSpPr/>
          <p:nvPr>
            <p:ph type="body" sz="quarter" idx="1"/>
          </p:nvPr>
        </p:nvSpPr>
        <p:spPr>
          <a:prstGeom prst="rect">
            <a:avLst/>
          </a:prstGeom>
        </p:spPr>
        <p:txBody>
          <a:bodyPr/>
          <a:lstStyle/>
          <a:p>
            <a:pPr/>
            <a:r>
              <a:t>vector back is an example of returning a reference. There are many examples in the standard library, all assignment operators, indexing, and the min and max algorithms (by const reference, unfortunately)...</a:t>
            </a:r>
          </a:p>
          <a:p>
            <a:pPr/>
          </a:p>
          <a:p>
            <a:pPr/>
            <a:r>
              <a:t>When we return a reference to a _part_ of something (and the whole is a part of the whole), we refer to it as a _projection_.</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6" name="Shape 256"/>
          <p:cNvSpPr/>
          <p:nvPr>
            <p:ph type="sldImg"/>
          </p:nvPr>
        </p:nvSpPr>
        <p:spPr>
          <a:prstGeom prst="rect">
            <a:avLst/>
          </a:prstGeom>
        </p:spPr>
        <p:txBody>
          <a:bodyPr/>
          <a:lstStyle/>
          <a:p>
            <a:pPr/>
          </a:p>
        </p:txBody>
      </p:sp>
      <p:sp>
        <p:nvSpPr>
          <p:cNvPr id="257" name="Shape 257"/>
          <p:cNvSpPr/>
          <p:nvPr>
            <p:ph type="body" sz="quarter" idx="1"/>
          </p:nvPr>
        </p:nvSpPr>
        <p:spPr>
          <a:prstGeom prst="rect">
            <a:avLst/>
          </a:prstGeom>
        </p:spPr>
        <p:txBody>
          <a:bodyPr/>
          <a:lstStyle/>
          <a:p>
            <a:pPr/>
            <a:r>
              <a:t>The fact that projection qualifiers mirror argument qualifiers is not a coincidence -</a:t>
            </a:r>
          </a:p>
          <a:p>
            <a:pPr/>
            <a:r>
              <a:t>	By reference arguments _are_ projections.</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6" name="Shape 266"/>
          <p:cNvSpPr/>
          <p:nvPr>
            <p:ph type="sldImg"/>
          </p:nvPr>
        </p:nvSpPr>
        <p:spPr>
          <a:prstGeom prst="rect">
            <a:avLst/>
          </a:prstGeom>
        </p:spPr>
        <p:txBody>
          <a:bodyPr/>
          <a:lstStyle/>
          <a:p>
            <a:pPr/>
          </a:p>
        </p:txBody>
      </p:sp>
      <p:sp>
        <p:nvSpPr>
          <p:cNvPr id="267" name="Shape 267"/>
          <p:cNvSpPr/>
          <p:nvPr>
            <p:ph type="body" sz="quarter" idx="1"/>
          </p:nvPr>
        </p:nvSpPr>
        <p:spPr>
          <a:prstGeom prst="rect">
            <a:avLst/>
          </a:prstGeom>
        </p:spPr>
        <p:txBody>
          <a:bodyPr/>
          <a:lstStyle/>
          <a:p>
            <a:pPr/>
            <a:r>
              <a:t>These are the general rules, a specific operation my provide stronger guarantees. It is the client responsibility to only pass valid projections to an operation</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3" name="Shape 273"/>
          <p:cNvSpPr/>
          <p:nvPr>
            <p:ph type="sldImg"/>
          </p:nvPr>
        </p:nvSpPr>
        <p:spPr>
          <a:prstGeom prst="rect">
            <a:avLst/>
          </a:prstGeom>
        </p:spPr>
        <p:txBody>
          <a:bodyPr/>
          <a:lstStyle/>
          <a:p>
            <a:pPr/>
          </a:p>
        </p:txBody>
      </p:sp>
      <p:sp>
        <p:nvSpPr>
          <p:cNvPr id="274" name="Shape 274"/>
          <p:cNvSpPr/>
          <p:nvPr>
            <p:ph type="body" sz="quarter" idx="1"/>
          </p:nvPr>
        </p:nvSpPr>
        <p:spPr>
          <a:prstGeom prst="rect">
            <a:avLst/>
          </a:prstGeom>
        </p:spPr>
        <p:txBody>
          <a:bodyPr/>
          <a:lstStyle/>
          <a:p>
            <a:pPr/>
            <a:r>
              <a:t>These are the general rules, a specific operation my provide stronger guarantees. Unless otherwise specified.</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9" name="Shape 279"/>
          <p:cNvSpPr/>
          <p:nvPr>
            <p:ph type="sldImg"/>
          </p:nvPr>
        </p:nvSpPr>
        <p:spPr>
          <a:prstGeom prst="rect">
            <a:avLst/>
          </a:prstGeom>
        </p:spPr>
        <p:txBody>
          <a:bodyPr/>
          <a:lstStyle/>
          <a:p>
            <a:pPr/>
          </a:p>
        </p:txBody>
      </p:sp>
      <p:sp>
        <p:nvSpPr>
          <p:cNvPr id="280" name="Shape 280"/>
          <p:cNvSpPr/>
          <p:nvPr>
            <p:ph type="body" sz="quarter" idx="1"/>
          </p:nvPr>
        </p:nvSpPr>
        <p:spPr>
          <a:prstGeom prst="rect">
            <a:avLst/>
          </a:prstGeom>
        </p:spPr>
        <p:txBody>
          <a:bodyPr/>
          <a:lstStyle/>
          <a:p>
            <a:pPr/>
            <a:r>
              <a:t>Copy has specific rules about overlapping ranges and copying to the left - as with our other rules there is an "unless otherwise specified" clause. If you rely on "otherwise specified" behavior - document it with a link the the relevant documentation.</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7" name="Shape 287"/>
          <p:cNvSpPr/>
          <p:nvPr>
            <p:ph type="sldImg"/>
          </p:nvPr>
        </p:nvSpPr>
        <p:spPr>
          <a:prstGeom prst="rect">
            <a:avLst/>
          </a:prstGeom>
        </p:spPr>
        <p:txBody>
          <a:bodyPr/>
          <a:lstStyle/>
          <a:p>
            <a:pPr/>
          </a:p>
        </p:txBody>
      </p:sp>
      <p:sp>
        <p:nvSpPr>
          <p:cNvPr id="288" name="Shape 288"/>
          <p:cNvSpPr/>
          <p:nvPr>
            <p:ph type="body" sz="quarter" idx="1"/>
          </p:nvPr>
        </p:nvSpPr>
        <p:spPr>
          <a:prstGeom prst="rect">
            <a:avLst/>
          </a:prstGeom>
        </p:spPr>
        <p:txBody>
          <a:bodyPr/>
          <a:lstStyle/>
          <a:p>
            <a:pPr/>
            <a:r>
              <a:t>This seems like a ridiculous question - of course, the type is a shared widget pointer!</a:t>
            </a:r>
          </a:p>
          <a:p>
            <a:pPr/>
            <a:r>
              <a:t>It could be a let or sink argument since it is pass by-value...</a:t>
            </a:r>
          </a:p>
          <a:p>
            <a:pPr/>
            <a:r>
              <a:t>Do you think `f` is just operating on the pointer?</a:t>
            </a:r>
          </a:p>
          <a:p>
            <a:pPr/>
            <a:r>
              <a:t>Maybe the type of the argument is the widget. And the widget is mutable so this could be an inout widget argument. It could be a nullptr, so it could be an optional inout widget argument!</a:t>
            </a:r>
          </a:p>
          <a:p>
            <a:pPr/>
          </a:p>
          <a:p>
            <a:pPr/>
            <a:r>
              <a:t>f has exclusive access to the pointer (pass by-value). Am I confident f has exclusive mutable access to the widget for the duration of the call? Maybe the widget contains other child widgets held as shared pointers.</a:t>
            </a:r>
          </a:p>
          <a:p>
            <a:pPr/>
          </a:p>
          <a:p>
            <a:pPr/>
            <a:r>
              <a:t>Why is the extent important?</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Shape 293"/>
          <p:cNvSpPr/>
          <p:nvPr>
            <p:ph type="sldImg"/>
          </p:nvPr>
        </p:nvSpPr>
        <p:spPr>
          <a:prstGeom prst="rect">
            <a:avLst/>
          </a:prstGeom>
        </p:spPr>
        <p:txBody>
          <a:bodyPr/>
          <a:lstStyle/>
          <a:p>
            <a:pPr/>
          </a:p>
        </p:txBody>
      </p:sp>
      <p:sp>
        <p:nvSpPr>
          <p:cNvPr id="294" name="Shape 294"/>
          <p:cNvSpPr/>
          <p:nvPr>
            <p:ph type="body" sz="quarter" idx="1"/>
          </p:nvPr>
        </p:nvSpPr>
        <p:spPr>
          <a:prstGeom prst="rect">
            <a:avLst/>
          </a:prstGeom>
        </p:spPr>
        <p:txBody>
          <a:bodyPr/>
          <a:lstStyle/>
          <a:p>
            <a:pPr/>
            <a:r>
              <a:t>Quick refresher on equality -</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 name="Shape 299"/>
          <p:cNvSpPr/>
          <p:nvPr>
            <p:ph type="sldImg"/>
          </p:nvPr>
        </p:nvSpPr>
        <p:spPr>
          <a:prstGeom prst="rect">
            <a:avLst/>
          </a:prstGeom>
        </p:spPr>
        <p:txBody>
          <a:bodyPr/>
          <a:lstStyle/>
          <a:p>
            <a:pPr/>
          </a:p>
        </p:txBody>
      </p:sp>
      <p:sp>
        <p:nvSpPr>
          <p:cNvPr id="300" name="Shape 300"/>
          <p:cNvSpPr/>
          <p:nvPr>
            <p:ph type="body" sz="quarter" idx="1"/>
          </p:nvPr>
        </p:nvSpPr>
        <p:spPr>
          <a:prstGeom prst="rect">
            <a:avLst/>
          </a:prstGeom>
        </p:spPr>
        <p:txBody>
          <a:bodyPr/>
          <a:lstStyle/>
          <a:p>
            <a:pPr/>
            <a:r>
              <a:t>Equality also connects to move...</a:t>
            </a:r>
          </a:p>
          <a:p>
            <a:pPr/>
            <a:r>
              <a:t>Recall the duality between transformations and actions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Shape 136"/>
          <p:cNvSpPr/>
          <p:nvPr>
            <p:ph type="sldImg"/>
          </p:nvPr>
        </p:nvSpPr>
        <p:spPr>
          <a:prstGeom prst="rect">
            <a:avLst/>
          </a:prstGeom>
        </p:spPr>
        <p:txBody>
          <a:bodyPr/>
          <a:lstStyle/>
          <a:p>
            <a:pPr/>
          </a:p>
        </p:txBody>
      </p:sp>
      <p:sp>
        <p:nvSpPr>
          <p:cNvPr id="137" name="Shape 137"/>
          <p:cNvSpPr/>
          <p:nvPr>
            <p:ph type="body" sz="quarter" idx="1"/>
          </p:nvPr>
        </p:nvSpPr>
        <p:spPr>
          <a:prstGeom prst="rect">
            <a:avLst/>
          </a:prstGeom>
        </p:spPr>
        <p:txBody>
          <a:bodyPr/>
          <a:lstStyle/>
          <a:p>
            <a:pPr/>
            <a:r>
              <a:t>Let's start with a simple function signature. &lt;click&gt;</a:t>
            </a:r>
          </a:p>
          <a:p>
            <a:pPr/>
            <a:r>
              <a:t>Either this function does nothing, or whatever it does is entirely through side effects. Either way, we should document it. &lt;click&gt;</a:t>
            </a:r>
          </a:p>
          <a:p>
            <a:pPr/>
            <a:r>
              <a:t>Now we can implement `f` &lt;click&gt;</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5" name="Shape 305"/>
          <p:cNvSpPr/>
          <p:nvPr>
            <p:ph type="sldImg"/>
          </p:nvPr>
        </p:nvSpPr>
        <p:spPr>
          <a:prstGeom prst="rect">
            <a:avLst/>
          </a:prstGeom>
        </p:spPr>
        <p:txBody>
          <a:bodyPr/>
          <a:lstStyle/>
          <a:p>
            <a:pPr/>
          </a:p>
        </p:txBody>
      </p:sp>
      <p:sp>
        <p:nvSpPr>
          <p:cNvPr id="306" name="Shape 306"/>
          <p:cNvSpPr/>
          <p:nvPr>
            <p:ph type="body" sz="quarter" idx="1"/>
          </p:nvPr>
        </p:nvSpPr>
        <p:spPr>
          <a:prstGeom prst="rect">
            <a:avLst/>
          </a:prstGeom>
        </p:spPr>
        <p:txBody>
          <a:bodyPr/>
          <a:lstStyle/>
          <a:p>
            <a:pPr/>
            <a:r>
              <a:t>This is an example of equational reasoning. Projections are a proxy for a value, with rules the govern the validity of the proxy.</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1" name="Shape 311"/>
          <p:cNvSpPr/>
          <p:nvPr>
            <p:ph type="sldImg"/>
          </p:nvPr>
        </p:nvSpPr>
        <p:spPr>
          <a:prstGeom prst="rect">
            <a:avLst/>
          </a:prstGeom>
        </p:spPr>
        <p:txBody>
          <a:bodyPr/>
          <a:lstStyle/>
          <a:p>
            <a:pPr/>
          </a:p>
        </p:txBody>
      </p:sp>
      <p:sp>
        <p:nvSpPr>
          <p:cNvPr id="312" name="Shape 312"/>
          <p:cNvSpPr/>
          <p:nvPr>
            <p:ph type="body" sz="quarter" idx="1"/>
          </p:nvPr>
        </p:nvSpPr>
        <p:spPr>
          <a:prstGeom prst="rect">
            <a:avLst/>
          </a:prstGeom>
        </p:spPr>
        <p:txBody>
          <a:bodyPr/>
          <a:lstStyle/>
          <a:p>
            <a:pPr/>
            <a:r>
              <a:t>a is a composite object with 4 integer part</a:t>
            </a:r>
          </a:p>
          <a:p>
            <a:pPr/>
            <a:r>
              <a:t>b is a composite object with two named parts</a:t>
            </a:r>
          </a:p>
          <a:p>
            <a:pPr/>
          </a:p>
          <a:p>
            <a:pPr/>
            <a:r>
              <a:t>disjointness - logically disjoint under mutation. immutable and copy-on-write objects may share storage.</a:t>
            </a:r>
          </a:p>
          <a:p>
            <a:pPr/>
          </a:p>
          <a:p>
            <a:pPr/>
            <a:r>
              <a:t>Pointers, shared, unique or otherwise, witness a relationship. Which may, or may not, be a whole-part relationship. In an interface, their meaning is ambiguous and they are best avoided. Alone, they are disconnected from any whole.</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7" name="Shape 317"/>
          <p:cNvSpPr/>
          <p:nvPr>
            <p:ph type="sldImg"/>
          </p:nvPr>
        </p:nvSpPr>
        <p:spPr>
          <a:prstGeom prst="rect">
            <a:avLst/>
          </a:prstGeom>
        </p:spPr>
        <p:txBody>
          <a:bodyPr/>
          <a:lstStyle/>
          <a:p>
            <a:pPr/>
          </a:p>
        </p:txBody>
      </p:sp>
      <p:sp>
        <p:nvSpPr>
          <p:cNvPr id="318" name="Shape 318"/>
          <p:cNvSpPr/>
          <p:nvPr>
            <p:ph type="body" sz="quarter" idx="1"/>
          </p:nvPr>
        </p:nvSpPr>
        <p:spPr>
          <a:prstGeom prst="rect">
            <a:avLst/>
          </a:prstGeom>
        </p:spPr>
        <p:txBody>
          <a:bodyPr/>
          <a:lstStyle/>
          <a:p>
            <a:pPr/>
            <a:r>
              <a:t>I prefer the sink/return-by-value form over mutation. It also allows for more concise code</a:t>
            </a:r>
          </a:p>
          <a:p>
            <a:pPr/>
          </a:p>
          <a:p>
            <a:pPr/>
            <a:r>
              <a:t>But we need to talk a little about non-whole part relationships</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5" name="Shape 325"/>
          <p:cNvSpPr/>
          <p:nvPr>
            <p:ph type="sldImg"/>
          </p:nvPr>
        </p:nvSpPr>
        <p:spPr>
          <a:prstGeom prst="rect">
            <a:avLst/>
          </a:prstGeom>
        </p:spPr>
        <p:txBody>
          <a:bodyPr/>
          <a:lstStyle/>
          <a:p>
            <a:pPr/>
          </a:p>
        </p:txBody>
      </p:sp>
      <p:sp>
        <p:nvSpPr>
          <p:cNvPr id="326" name="Shape 326"/>
          <p:cNvSpPr/>
          <p:nvPr>
            <p:ph type="body" sz="quarter" idx="1"/>
          </p:nvPr>
        </p:nvSpPr>
        <p:spPr>
          <a:prstGeom prst="rect">
            <a:avLst/>
          </a:prstGeom>
        </p:spPr>
        <p:txBody>
          <a:bodyPr/>
          <a:lstStyle/>
          <a:p>
            <a:pPr/>
            <a:r>
              <a:t>Relationships exist all over in the code - the main challenge in programming isn't in functions or classes, but in finding and managing the essential relationships.</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1" name="Shape 331"/>
          <p:cNvSpPr/>
          <p:nvPr>
            <p:ph type="sldImg"/>
          </p:nvPr>
        </p:nvSpPr>
        <p:spPr>
          <a:prstGeom prst="rect">
            <a:avLst/>
          </a:prstGeom>
        </p:spPr>
        <p:txBody>
          <a:bodyPr/>
          <a:lstStyle/>
          <a:p>
            <a:pPr/>
          </a:p>
        </p:txBody>
      </p:sp>
      <p:sp>
        <p:nvSpPr>
          <p:cNvPr id="332" name="Shape 332"/>
          <p:cNvSpPr/>
          <p:nvPr>
            <p:ph type="body" sz="quarter" idx="1"/>
          </p:nvPr>
        </p:nvSpPr>
        <p:spPr>
          <a:prstGeom prst="rect">
            <a:avLst/>
          </a:prstGeom>
        </p:spPr>
        <p:txBody>
          <a:bodyPr/>
          <a:lstStyle/>
          <a:p>
            <a:pPr/>
            <a:r>
              <a:t>I'm emphasizing index - sometimes memory-safe or functional languages are described as solving the problems with pointers. They only solve the memory-safety problems, not correctness, and surprisingly (in the case of functional languages) not the problem of local reasoning</a:t>
            </a:r>
          </a:p>
          <a:p>
            <a:pPr/>
          </a:p>
          <a:p>
            <a:pPr/>
            <a:r>
              <a:t>If I have an index to the largest element of an array, and I change the element such that it is no longer the largest, my index, as a witness to the relationship, is invalid.</a:t>
            </a:r>
          </a:p>
          <a:p>
            <a:pPr/>
          </a:p>
          <a:p>
            <a:pPr/>
            <a:r>
              <a:t>This is where we get spooky action at a distance</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7" name="Shape 337"/>
          <p:cNvSpPr/>
          <p:nvPr>
            <p:ph type="sldImg"/>
          </p:nvPr>
        </p:nvSpPr>
        <p:spPr>
          <a:prstGeom prst="rect">
            <a:avLst/>
          </a:prstGeom>
        </p:spPr>
        <p:txBody>
          <a:bodyPr/>
          <a:lstStyle/>
          <a:p>
            <a:pPr/>
          </a:p>
        </p:txBody>
      </p:sp>
      <p:sp>
        <p:nvSpPr>
          <p:cNvPr id="338" name="Shape 338"/>
          <p:cNvSpPr/>
          <p:nvPr>
            <p:ph type="body" sz="quarter" idx="1"/>
          </p:nvPr>
        </p:nvSpPr>
        <p:spPr>
          <a:prstGeom prst="rect">
            <a:avLst/>
          </a:prstGeom>
        </p:spPr>
        <p:txBody>
          <a:bodyPr/>
          <a:lstStyle/>
          <a:p>
            <a:pPr/>
            <a:r>
              <a:t>These are class invariants</a:t>
            </a:r>
          </a:p>
          <a:p>
            <a:pPr/>
          </a:p>
          <a:p>
            <a:pPr/>
            <a:r>
              <a:t>"explicitly severed" such as by nulling the pointer, using an optional, or other value such as a negative index to represent severed.</a:t>
            </a:r>
          </a:p>
          <a:p>
            <a:pPr/>
          </a:p>
          <a:p>
            <a:pPr/>
            <a:r>
              <a:t>Linked list example. Splicing doesn't entangle lists. A container view of the world.</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1" name="Shape 341"/>
          <p:cNvSpPr/>
          <p:nvPr>
            <p:ph type="sldImg"/>
          </p:nvPr>
        </p:nvSpPr>
        <p:spPr>
          <a:prstGeom prst="rect">
            <a:avLst/>
          </a:prstGeom>
        </p:spPr>
        <p:txBody>
          <a:bodyPr/>
          <a:lstStyle/>
          <a:p>
            <a:pPr/>
          </a:p>
        </p:txBody>
      </p:sp>
      <p:sp>
        <p:nvSpPr>
          <p:cNvPr id="342" name="Shape 342"/>
          <p:cNvSpPr/>
          <p:nvPr>
            <p:ph type="body" sz="quarter" idx="1"/>
          </p:nvPr>
        </p:nvSpPr>
        <p:spPr>
          <a:prstGeom prst="rect">
            <a:avLst/>
          </a:prstGeom>
        </p:spPr>
        <p:txBody>
          <a:bodyPr/>
          <a:lstStyle/>
          <a:p>
            <a:pPr/>
            <a:r>
              <a:t>In the 80s and into the 90s, there was a view that you could build systems at scale consisting of networks of objects. The entire OOP ethos was built around this idea. The view was always flawed but persists in reference-semantic languages.</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7" name="Shape 347"/>
          <p:cNvSpPr/>
          <p:nvPr>
            <p:ph type="sldImg"/>
          </p:nvPr>
        </p:nvSpPr>
        <p:spPr>
          <a:prstGeom prst="rect">
            <a:avLst/>
          </a:prstGeom>
        </p:spPr>
        <p:txBody>
          <a:bodyPr/>
          <a:lstStyle/>
          <a:p>
            <a:pPr/>
          </a:p>
        </p:txBody>
      </p:sp>
      <p:sp>
        <p:nvSpPr>
          <p:cNvPr id="348" name="Shape 348"/>
          <p:cNvSpPr/>
          <p:nvPr>
            <p:ph type="body" sz="quarter" idx="1"/>
          </p:nvPr>
        </p:nvSpPr>
        <p:spPr>
          <a:prstGeom prst="rect">
            <a:avLst/>
          </a:prstGeom>
        </p:spPr>
        <p:txBody>
          <a:bodyPr/>
          <a:lstStyle/>
          <a:p>
            <a:pPr/>
            <a:r>
              <a:t>We only have local knowledge of each object, which follows a set of rules.</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1" name="Shape 361"/>
          <p:cNvSpPr/>
          <p:nvPr>
            <p:ph type="sldImg"/>
          </p:nvPr>
        </p:nvSpPr>
        <p:spPr>
          <a:prstGeom prst="rect">
            <a:avLst/>
          </a:prstGeom>
        </p:spPr>
        <p:txBody>
          <a:bodyPr/>
          <a:lstStyle/>
          <a:p>
            <a:pPr/>
          </a:p>
        </p:txBody>
      </p:sp>
      <p:sp>
        <p:nvSpPr>
          <p:cNvPr id="362" name="Shape 362"/>
          <p:cNvSpPr/>
          <p:nvPr>
            <p:ph type="body" sz="quarter" idx="1"/>
          </p:nvPr>
        </p:nvSpPr>
        <p:spPr>
          <a:prstGeom prst="rect">
            <a:avLst/>
          </a:prstGeom>
        </p:spPr>
        <p:txBody>
          <a:bodyPr/>
          <a:lstStyle/>
          <a:p>
            <a:pPr/>
            <a:r>
              <a:t>Immutable globals are okay. They don't require any additional coordination. Registries with tomb-stoning are another example. Delete is not a monotonic operation.</a:t>
            </a:r>
          </a:p>
          <a:p>
            <a:pPr/>
          </a:p>
          <a:p>
            <a:pPr/>
            <a:r>
              <a:t>In 2008 I gave a Google tech talk on a possible future of software development. I conjectured that _at_ some scale we require coordination free computation. That scale is determined by the latency required for coordination. Significant progress has been made in recent years in this space, but there are still many open issues.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Shape 142"/>
          <p:cNvSpPr/>
          <p:nvPr>
            <p:ph type="sldImg"/>
          </p:nvPr>
        </p:nvSpPr>
        <p:spPr>
          <a:prstGeom prst="rect">
            <a:avLst/>
          </a:prstGeom>
        </p:spPr>
        <p:txBody>
          <a:bodyPr/>
          <a:lstStyle/>
          <a:p>
            <a:pPr/>
          </a:p>
        </p:txBody>
      </p:sp>
      <p:sp>
        <p:nvSpPr>
          <p:cNvPr id="143" name="Shape 143"/>
          <p:cNvSpPr/>
          <p:nvPr>
            <p:ph type="body" sz="quarter" idx="1"/>
          </p:nvPr>
        </p:nvSpPr>
        <p:spPr>
          <a:prstGeom prst="rect">
            <a:avLst/>
          </a:prstGeom>
        </p:spPr>
        <p:txBody>
          <a:bodyPr/>
          <a:lstStyle/>
          <a:p>
            <a:pPr/>
            <a:r>
              <a:t>Let's start with a simple function signature. &lt;click&gt;</a:t>
            </a:r>
          </a:p>
          <a:p>
            <a:pPr/>
            <a:r>
              <a:t>Either this function does nothing, or whatever it does is entirely through side effects. Either way, we should document it. &lt;click&gt;</a:t>
            </a:r>
          </a:p>
          <a:p>
            <a:pPr/>
            <a:r>
              <a:t>Now we can implement `f` &lt;click&gt;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Shape 148"/>
          <p:cNvSpPr/>
          <p:nvPr>
            <p:ph type="sldImg"/>
          </p:nvPr>
        </p:nvSpPr>
        <p:spPr>
          <a:prstGeom prst="rect">
            <a:avLst/>
          </a:prstGeom>
        </p:spPr>
        <p:txBody>
          <a:bodyPr/>
          <a:lstStyle/>
          <a:p>
            <a:pPr/>
          </a:p>
        </p:txBody>
      </p:sp>
      <p:sp>
        <p:nvSpPr>
          <p:cNvPr id="149" name="Shape 149"/>
          <p:cNvSpPr/>
          <p:nvPr>
            <p:ph type="body" sz="quarter" idx="1"/>
          </p:nvPr>
        </p:nvSpPr>
        <p:spPr>
          <a:prstGeom prst="rect">
            <a:avLst/>
          </a:prstGeom>
        </p:spPr>
        <p:txBody>
          <a:bodyPr/>
          <a:lstStyle/>
          <a:p>
            <a:pPr/>
            <a:r>
              <a:t>I hope everyone is convinced that `f()` is implemented correctly. A requirement for local reasoning is a specification, a contract.</a:t>
            </a:r>
          </a:p>
          <a:p>
            <a:pPr/>
          </a:p>
          <a:p>
            <a:pPr/>
            <a:r>
              <a:t>Suppose a piece of code has a contract, and everything it invokes also has one. In that case, we can read the implementation and prove (or disprove) that the function body is correct and fulfills the contract. But this isn't another talk about contracts; instead, it is about general principles for constructing code that is _simple_ to reason about and that we can prove correct.</a:t>
            </a:r>
          </a:p>
          <a:p>
            <a:pPr/>
          </a:p>
          <a:p>
            <a:pPr/>
            <a:r>
              <a:t>Let's make our function a little more complicated&lt;click&gt;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Shape 154"/>
          <p:cNvSpPr/>
          <p:nvPr>
            <p:ph type="sldImg"/>
          </p:nvPr>
        </p:nvSpPr>
        <p:spPr>
          <a:prstGeom prst="rect">
            <a:avLst/>
          </a:prstGeom>
        </p:spPr>
        <p:txBody>
          <a:bodyPr/>
          <a:lstStyle/>
          <a:p>
            <a:pPr/>
          </a:p>
        </p:txBody>
      </p:sp>
      <p:sp>
        <p:nvSpPr>
          <p:cNvPr id="155" name="Shape 155"/>
          <p:cNvSpPr/>
          <p:nvPr>
            <p:ph type="body" sz="quarter" idx="1"/>
          </p:nvPr>
        </p:nvSpPr>
        <p:spPr>
          <a:prstGeom prst="rect">
            <a:avLst/>
          </a:prstGeom>
        </p:spPr>
        <p:txBody>
          <a:bodyPr/>
          <a:lstStyle/>
          <a:p>
            <a:pPr/>
            <a:r>
              <a:t>Still very simple, this code is easy to understand at a glance. It doesn't have a great name—we'll get to that—but it does what the specification says. Let's add a little more complexity &lt;click&gt;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Shape 162"/>
          <p:cNvSpPr/>
          <p:nvPr>
            <p:ph type="sldImg"/>
          </p:nvPr>
        </p:nvSpPr>
        <p:spPr>
          <a:prstGeom prst="rect">
            <a:avLst/>
          </a:prstGeom>
        </p:spPr>
        <p:txBody>
          <a:bodyPr/>
          <a:lstStyle/>
          <a:p>
            <a:pPr/>
          </a:p>
        </p:txBody>
      </p:sp>
      <p:sp>
        <p:nvSpPr>
          <p:cNvPr id="163" name="Shape 163"/>
          <p:cNvSpPr/>
          <p:nvPr>
            <p:ph type="body" sz="quarter" idx="1"/>
          </p:nvPr>
        </p:nvSpPr>
        <p:spPr>
          <a:prstGeom prst="rect">
            <a:avLst/>
          </a:prstGeom>
        </p:spPr>
        <p:txBody>
          <a:bodyPr/>
          <a:lstStyle/>
          <a:p>
            <a:pPr/>
            <a:r>
              <a:t>This function is still simple; is it correct? We introduced a precondition. What is it?</a:t>
            </a:r>
          </a:p>
          <a:p>
            <a:pPr/>
          </a:p>
          <a:p>
            <a:pPr/>
            <a:r>
              <a:t>What if another thread is readying `x` when we update it? That would be a data race. There is an implicit precondition here &lt;click&gt;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Shape 168"/>
          <p:cNvSpPr/>
          <p:nvPr>
            <p:ph type="sldImg"/>
          </p:nvPr>
        </p:nvSpPr>
        <p:spPr>
          <a:prstGeom prst="rect">
            <a:avLst/>
          </a:prstGeom>
        </p:spPr>
        <p:txBody>
          <a:bodyPr/>
          <a:lstStyle/>
          <a:p>
            <a:pPr/>
          </a:p>
        </p:txBody>
      </p:sp>
      <p:sp>
        <p:nvSpPr>
          <p:cNvPr id="169" name="Shape 169"/>
          <p:cNvSpPr/>
          <p:nvPr>
            <p:ph type="body" sz="quarter" idx="1"/>
          </p:nvPr>
        </p:nvSpPr>
        <p:spPr>
          <a:prstGeom prst="rect">
            <a:avLst/>
          </a:prstGeom>
        </p:spPr>
        <p:txBody>
          <a:bodyPr/>
          <a:lstStyle/>
          <a:p>
            <a:pPr/>
            <a:r>
              <a:t>This precondition cannot be tested or verified by `a()`. The client must ensure it. By introducing indirection (passing the argument by reference), we raise the prospect of _aliasing_ in the interface, having more than one way to access an object. The rest of this talk is about techniques to control aliasing and confine the effect of an operation so it can be reasoned about locally.</a:t>
            </a:r>
          </a:p>
          <a:p>
            <a:pPr/>
          </a:p>
          <a:p>
            <a:pPr/>
            <a:r>
              <a:t>We certainly don't want to write preconditions like this with every function. So, instead, we're going to develop a set of general preconditions that must be upheld for all operations unless otherwise specified.</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Shape 174"/>
          <p:cNvSpPr/>
          <p:nvPr>
            <p:ph type="sldImg"/>
          </p:nvPr>
        </p:nvSpPr>
        <p:spPr>
          <a:prstGeom prst="rect">
            <a:avLst/>
          </a:prstGeom>
        </p:spPr>
        <p:txBody>
          <a:bodyPr/>
          <a:lstStyle/>
          <a:p>
            <a:pPr/>
          </a:p>
        </p:txBody>
      </p:sp>
      <p:sp>
        <p:nvSpPr>
          <p:cNvPr id="175" name="Shape 175"/>
          <p:cNvSpPr/>
          <p:nvPr>
            <p:ph type="body" sz="quarter" idx="1"/>
          </p:nvPr>
        </p:nvSpPr>
        <p:spPr>
          <a:prstGeom prst="rect">
            <a:avLst/>
          </a:prstGeom>
        </p:spPr>
        <p:txBody>
          <a:bodyPr/>
          <a:lstStyle/>
          <a:p>
            <a:pPr/>
            <a:r>
              <a:t>And now we can remove our precondition.</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Divider">
    <p:spTree>
      <p:nvGrpSpPr>
        <p:cNvPr id="1" name=""/>
        <p:cNvGrpSpPr/>
        <p:nvPr/>
      </p:nvGrpSpPr>
      <p:grpSpPr>
        <a:xfrm>
          <a:off x="0" y="0"/>
          <a:ext cx="0" cy="0"/>
          <a:chOff x="0" y="0"/>
          <a:chExt cx="0" cy="0"/>
        </a:xfrm>
      </p:grpSpPr>
      <p:sp>
        <p:nvSpPr>
          <p:cNvPr id="12" name="Title Text"/>
          <p:cNvSpPr txBox="1"/>
          <p:nvPr>
            <p:ph type="title"/>
          </p:nvPr>
        </p:nvSpPr>
        <p:spPr>
          <a:prstGeom prst="rect">
            <a:avLst/>
          </a:prstGeom>
        </p:spPr>
        <p:txBody>
          <a:bodyPr/>
          <a:lstStyle/>
          <a:p>
            <a:pPr/>
            <a:r>
              <a:t>Title Text</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Divider Alt">
    <p:spTree>
      <p:nvGrpSpPr>
        <p:cNvPr id="1" name=""/>
        <p:cNvGrpSpPr/>
        <p:nvPr/>
      </p:nvGrpSpPr>
      <p:grpSpPr>
        <a:xfrm>
          <a:off x="0" y="0"/>
          <a:ext cx="0" cy="0"/>
          <a:chOff x="0" y="0"/>
          <a:chExt cx="0" cy="0"/>
        </a:xfrm>
      </p:grpSpPr>
      <p:pic>
        <p:nvPicPr>
          <p:cNvPr id="20" name="Picture 9" descr="Picture 9"/>
          <p:cNvPicPr>
            <a:picLocks noChangeAspect="1"/>
          </p:cNvPicPr>
          <p:nvPr/>
        </p:nvPicPr>
        <p:blipFill>
          <a:blip r:embed="rId2">
            <a:extLst/>
          </a:blip>
          <a:stretch>
            <a:fillRect/>
          </a:stretch>
        </p:blipFill>
        <p:spPr>
          <a:xfrm>
            <a:off x="0" y="892"/>
            <a:ext cx="12188825" cy="6856216"/>
          </a:xfrm>
          <a:prstGeom prst="rect">
            <a:avLst/>
          </a:prstGeom>
          <a:ln w="12700">
            <a:miter lim="400000"/>
          </a:ln>
        </p:spPr>
      </p:pic>
      <p:sp>
        <p:nvSpPr>
          <p:cNvPr id="21" name="Title Text"/>
          <p:cNvSpPr txBox="1"/>
          <p:nvPr>
            <p:ph type="title"/>
          </p:nvPr>
        </p:nvSpPr>
        <p:spPr>
          <a:prstGeom prst="rect">
            <a:avLst/>
          </a:prstGeom>
        </p:spPr>
        <p:txBody>
          <a:bodyPr/>
          <a:lstStyle/>
          <a:p>
            <a:pPr/>
            <a:r>
              <a:t>Title Text</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p:spTree>
      <p:nvGrpSpPr>
        <p:cNvPr id="1" name=""/>
        <p:cNvGrpSpPr/>
        <p:nvPr/>
      </p:nvGrpSpPr>
      <p:grpSpPr>
        <a:xfrm>
          <a:off x="0" y="0"/>
          <a:ext cx="0" cy="0"/>
          <a:chOff x="0" y="0"/>
          <a:chExt cx="0" cy="0"/>
        </a:xfrm>
      </p:grpSpPr>
      <p:pic>
        <p:nvPicPr>
          <p:cNvPr id="29" name="Picture 2" descr="Picture 2"/>
          <p:cNvPicPr>
            <a:picLocks noChangeAspect="1"/>
          </p:cNvPicPr>
          <p:nvPr/>
        </p:nvPicPr>
        <p:blipFill>
          <a:blip r:embed="rId2">
            <a:extLst/>
          </a:blip>
          <a:srcRect l="0" t="0" r="2" b="0"/>
          <a:stretch>
            <a:fillRect/>
          </a:stretch>
        </p:blipFill>
        <p:spPr>
          <a:xfrm>
            <a:off x="7163882" y="0"/>
            <a:ext cx="5024835" cy="6858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162" y="0"/>
                </a:moveTo>
                <a:lnTo>
                  <a:pt x="0" y="21600"/>
                </a:lnTo>
                <a:lnTo>
                  <a:pt x="21600" y="21600"/>
                </a:lnTo>
                <a:lnTo>
                  <a:pt x="21600" y="0"/>
                </a:lnTo>
                <a:lnTo>
                  <a:pt x="12162" y="0"/>
                </a:lnTo>
                <a:close/>
              </a:path>
            </a:pathLst>
          </a:custGeom>
          <a:ln w="12700">
            <a:miter lim="400000"/>
          </a:ln>
        </p:spPr>
      </p:pic>
      <p:sp>
        <p:nvSpPr>
          <p:cNvPr id="30" name="Title Text"/>
          <p:cNvSpPr txBox="1"/>
          <p:nvPr>
            <p:ph type="title"/>
          </p:nvPr>
        </p:nvSpPr>
        <p:spPr>
          <a:xfrm>
            <a:off x="2203704" y="2798064"/>
            <a:ext cx="5916169" cy="1216153"/>
          </a:xfrm>
          <a:prstGeom prst="rect">
            <a:avLst/>
          </a:prstGeom>
        </p:spPr>
        <p:txBody>
          <a:bodyPr/>
          <a:lstStyle/>
          <a:p>
            <a:pPr/>
            <a:r>
              <a:t>Title Text</a:t>
            </a:r>
          </a:p>
        </p:txBody>
      </p:sp>
      <p:sp>
        <p:nvSpPr>
          <p:cNvPr id="31" name="Body Level One…"/>
          <p:cNvSpPr txBox="1"/>
          <p:nvPr>
            <p:ph type="body" sz="quarter" idx="1"/>
          </p:nvPr>
        </p:nvSpPr>
        <p:spPr>
          <a:xfrm>
            <a:off x="2203704" y="4123942"/>
            <a:ext cx="5907024" cy="1078993"/>
          </a:xfrm>
          <a:prstGeom prst="rect">
            <a:avLst/>
          </a:prstGeom>
        </p:spPr>
        <p:txBody>
          <a:bodyPr lIns="0" tIns="0" rIns="0" bIns="0">
            <a:normAutofit fontScale="100000" lnSpcReduction="0"/>
          </a:bodyPr>
          <a:lstStyle>
            <a:lvl1pPr marL="0" indent="0">
              <a:spcBef>
                <a:spcPts val="700"/>
              </a:spcBef>
              <a:buClrTx/>
              <a:buSzTx/>
              <a:buNone/>
              <a:defRPr b="1" sz="2000">
                <a:solidFill>
                  <a:schemeClr val="accent6"/>
                </a:solidFill>
              </a:defRPr>
            </a:lvl1pPr>
            <a:lvl2pPr marL="0" indent="544144">
              <a:spcBef>
                <a:spcPts val="700"/>
              </a:spcBef>
              <a:buClrTx/>
              <a:buSzTx/>
              <a:buNone/>
              <a:defRPr b="1" sz="2000">
                <a:solidFill>
                  <a:schemeClr val="accent6"/>
                </a:solidFill>
              </a:defRPr>
            </a:lvl2pPr>
            <a:lvl3pPr marL="0" indent="1088291">
              <a:spcBef>
                <a:spcPts val="700"/>
              </a:spcBef>
              <a:buClrTx/>
              <a:buSzTx/>
              <a:buNone/>
              <a:defRPr b="1" sz="2000">
                <a:solidFill>
                  <a:schemeClr val="accent6"/>
                </a:solidFill>
              </a:defRPr>
            </a:lvl3pPr>
            <a:lvl4pPr marL="0" indent="1632436">
              <a:spcBef>
                <a:spcPts val="700"/>
              </a:spcBef>
              <a:buClrTx/>
              <a:buSzTx/>
              <a:buNone/>
              <a:defRPr b="1" sz="2000">
                <a:solidFill>
                  <a:schemeClr val="accent6"/>
                </a:solidFill>
              </a:defRPr>
            </a:lvl4pPr>
            <a:lvl5pPr marL="0" indent="2176580">
              <a:spcBef>
                <a:spcPts val="700"/>
              </a:spcBef>
              <a:buClrTx/>
              <a:buSzTx/>
              <a:buNone/>
              <a:defRPr b="1" sz="2000">
                <a:solidFill>
                  <a:schemeClr val="accent6"/>
                </a:solidFill>
              </a:defRPr>
            </a:lvl5pPr>
          </a:lstStyle>
          <a:p>
            <a:pPr/>
            <a:r>
              <a:t>Body Level One</a:t>
            </a:r>
          </a:p>
          <a:p>
            <a:pPr lvl="1"/>
            <a:r>
              <a:t>Body Level Two</a:t>
            </a:r>
          </a:p>
          <a:p>
            <a:pPr lvl="2"/>
            <a:r>
              <a:t>Body Level Three</a:t>
            </a:r>
          </a:p>
          <a:p>
            <a:pPr lvl="3"/>
            <a:r>
              <a:t>Body Level Four</a:t>
            </a:r>
          </a:p>
          <a:p>
            <a:pPr lvl="4"/>
            <a:r>
              <a:t>Body Level Five</a:t>
            </a:r>
          </a:p>
        </p:txBody>
      </p:sp>
      <p:pic>
        <p:nvPicPr>
          <p:cNvPr id="32" name="Picture 5" descr="Picture 5"/>
          <p:cNvPicPr>
            <a:picLocks noChangeAspect="1"/>
          </p:cNvPicPr>
          <p:nvPr/>
        </p:nvPicPr>
        <p:blipFill>
          <a:blip r:embed="rId3">
            <a:extLst/>
          </a:blip>
          <a:stretch>
            <a:fillRect/>
          </a:stretch>
        </p:blipFill>
        <p:spPr>
          <a:xfrm>
            <a:off x="872598" y="2900170"/>
            <a:ext cx="714125" cy="980589"/>
          </a:xfrm>
          <a:prstGeom prst="rect">
            <a:avLst/>
          </a:prstGeom>
          <a:ln w="12700">
            <a:miter lim="400000"/>
          </a:ln>
        </p:spPr>
      </p:pic>
      <p:pic>
        <p:nvPicPr>
          <p:cNvPr id="33" name="Picture 4" descr="Picture 4"/>
          <p:cNvPicPr>
            <a:picLocks noChangeAspect="1"/>
          </p:cNvPicPr>
          <p:nvPr/>
        </p:nvPicPr>
        <p:blipFill>
          <a:blip r:embed="rId4">
            <a:extLst/>
          </a:blip>
          <a:stretch>
            <a:fillRect/>
          </a:stretch>
        </p:blipFill>
        <p:spPr>
          <a:xfrm>
            <a:off x="9862849" y="6057432"/>
            <a:ext cx="1924371" cy="512065"/>
          </a:xfrm>
          <a:prstGeom prst="rect">
            <a:avLst/>
          </a:prstGeom>
          <a:ln w="12700">
            <a:miter lim="400000"/>
          </a:ln>
        </p:spPr>
      </p:pic>
      <p:sp>
        <p:nvSpPr>
          <p:cNvPr id="3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Graphic">
    <p:spTree>
      <p:nvGrpSpPr>
        <p:cNvPr id="1" name=""/>
        <p:cNvGrpSpPr/>
        <p:nvPr/>
      </p:nvGrpSpPr>
      <p:grpSpPr>
        <a:xfrm>
          <a:off x="0" y="0"/>
          <a:ext cx="0" cy="0"/>
          <a:chOff x="0" y="0"/>
          <a:chExt cx="0" cy="0"/>
        </a:xfrm>
      </p:grpSpPr>
      <p:pic>
        <p:nvPicPr>
          <p:cNvPr id="41" name="Picture 9" descr="Picture 9"/>
          <p:cNvPicPr>
            <a:picLocks noChangeAspect="1"/>
          </p:cNvPicPr>
          <p:nvPr/>
        </p:nvPicPr>
        <p:blipFill>
          <a:blip r:embed="rId2">
            <a:extLst/>
          </a:blip>
          <a:stretch>
            <a:fillRect/>
          </a:stretch>
        </p:blipFill>
        <p:spPr>
          <a:xfrm>
            <a:off x="11696696" y="6528875"/>
            <a:ext cx="187409" cy="258056"/>
          </a:xfrm>
          <a:prstGeom prst="rect">
            <a:avLst/>
          </a:prstGeom>
          <a:ln w="12700">
            <a:miter lim="400000"/>
          </a:ln>
        </p:spPr>
      </p:pic>
      <p:sp>
        <p:nvSpPr>
          <p:cNvPr id="42" name="Date Placeholder 3"/>
          <p:cNvSpPr txBox="1"/>
          <p:nvPr/>
        </p:nvSpPr>
        <p:spPr>
          <a:xfrm>
            <a:off x="9348566" y="6560363"/>
            <a:ext cx="2508166" cy="218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808080"/>
                </a:solidFill>
              </a:defRPr>
            </a:lvl1pPr>
          </a:lstStyle>
          <a:p>
            <a:pPr/>
            <a:r>
              <a:t>© 2024 Adobe. All Rights Reserved.</a:t>
            </a:r>
          </a:p>
        </p:txBody>
      </p:sp>
      <p:sp>
        <p:nvSpPr>
          <p:cNvPr id="43" name="TextBox 190"/>
          <p:cNvSpPr txBox="1"/>
          <p:nvPr/>
        </p:nvSpPr>
        <p:spPr>
          <a:xfrm>
            <a:off x="-501213" y="3737819"/>
            <a:ext cx="164720" cy="152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defRPr b="1" sz="1000">
                <a:solidFill>
                  <a:srgbClr val="7DC2FA"/>
                </a:solidFill>
              </a:defRPr>
            </a:lvl1pPr>
          </a:lstStyle>
          <a:p>
            <a:pPr/>
            <a:r>
              <a:t>1/2</a:t>
            </a:r>
          </a:p>
        </p:txBody>
      </p:sp>
      <p:sp>
        <p:nvSpPr>
          <p:cNvPr id="44" name="Straight Connector 198"/>
          <p:cNvSpPr/>
          <p:nvPr/>
        </p:nvSpPr>
        <p:spPr>
          <a:xfrm>
            <a:off x="-316729" y="3814762"/>
            <a:ext cx="229387" cy="1"/>
          </a:xfrm>
          <a:prstGeom prst="line">
            <a:avLst/>
          </a:prstGeom>
          <a:ln w="12700">
            <a:solidFill>
              <a:srgbClr val="C1D4E8"/>
            </a:solidFill>
            <a:tailEnd type="triangle"/>
          </a:ln>
        </p:spPr>
        <p:txBody>
          <a:bodyPr lIns="45719" rIns="45719"/>
          <a:lstStyle/>
          <a:p>
            <a:pPr/>
          </a:p>
        </p:txBody>
      </p:sp>
      <p:sp>
        <p:nvSpPr>
          <p:cNvPr id="45" name="Rectangle 216"/>
          <p:cNvSpPr/>
          <p:nvPr/>
        </p:nvSpPr>
        <p:spPr>
          <a:xfrm>
            <a:off x="12335461" y="1588"/>
            <a:ext cx="68542" cy="1192214"/>
          </a:xfrm>
          <a:prstGeom prst="rect">
            <a:avLst/>
          </a:prstGeom>
          <a:solidFill>
            <a:srgbClr val="E0E0E0"/>
          </a:solidFill>
          <a:ln w="12700">
            <a:miter lim="400000"/>
          </a:ln>
        </p:spPr>
        <p:txBody>
          <a:bodyPr lIns="45719" rIns="45719" anchor="ctr"/>
          <a:lstStyle/>
          <a:p>
            <a:pPr>
              <a:spcBef>
                <a:spcPts val="1200"/>
              </a:spcBef>
              <a:defRPr sz="1400"/>
            </a:pPr>
          </a:p>
        </p:txBody>
      </p:sp>
      <p:sp>
        <p:nvSpPr>
          <p:cNvPr id="46" name="Rectangle 217"/>
          <p:cNvSpPr/>
          <p:nvPr/>
        </p:nvSpPr>
        <p:spPr>
          <a:xfrm>
            <a:off x="12335461" y="6440487"/>
            <a:ext cx="68542" cy="417513"/>
          </a:xfrm>
          <a:prstGeom prst="rect">
            <a:avLst/>
          </a:prstGeom>
          <a:solidFill>
            <a:srgbClr val="E0E0E0"/>
          </a:solidFill>
          <a:ln w="12700">
            <a:miter lim="400000"/>
          </a:ln>
        </p:spPr>
        <p:txBody>
          <a:bodyPr lIns="45719" rIns="45719" anchor="ctr"/>
          <a:lstStyle/>
          <a:p>
            <a:pPr>
              <a:spcBef>
                <a:spcPts val="1200"/>
              </a:spcBef>
              <a:defRPr sz="1400"/>
            </a:pPr>
          </a:p>
        </p:txBody>
      </p:sp>
      <p:sp>
        <p:nvSpPr>
          <p:cNvPr id="47" name="Rectangle 218"/>
          <p:cNvSpPr/>
          <p:nvPr/>
        </p:nvSpPr>
        <p:spPr>
          <a:xfrm>
            <a:off x="12335461" y="1193799"/>
            <a:ext cx="68542" cy="5248277"/>
          </a:xfrm>
          <a:prstGeom prst="rect">
            <a:avLst/>
          </a:prstGeom>
          <a:solidFill>
            <a:srgbClr val="D9D9D9"/>
          </a:solidFill>
          <a:ln w="12700">
            <a:miter lim="400000"/>
          </a:ln>
        </p:spPr>
        <p:txBody>
          <a:bodyPr lIns="45719" rIns="45719" anchor="ctr"/>
          <a:lstStyle/>
          <a:p>
            <a:pPr>
              <a:spcBef>
                <a:spcPts val="1200"/>
              </a:spcBef>
              <a:defRPr sz="1400"/>
            </a:pPr>
          </a:p>
        </p:txBody>
      </p:sp>
      <p:sp>
        <p:nvSpPr>
          <p:cNvPr id="48" name="TextBox 219"/>
          <p:cNvSpPr txBox="1"/>
          <p:nvPr/>
        </p:nvSpPr>
        <p:spPr>
          <a:xfrm>
            <a:off x="12489351" y="443807"/>
            <a:ext cx="251461" cy="3048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defRPr b="1" sz="1000">
                <a:solidFill>
                  <a:srgbClr val="A6A6A6"/>
                </a:solidFill>
              </a:defRPr>
            </a:pPr>
            <a:r>
              <a:t>Title</a:t>
            </a:r>
            <a:br/>
            <a:r>
              <a:t>area</a:t>
            </a:r>
          </a:p>
        </p:txBody>
      </p:sp>
      <p:sp>
        <p:nvSpPr>
          <p:cNvPr id="49" name="TextBox 220"/>
          <p:cNvSpPr txBox="1"/>
          <p:nvPr/>
        </p:nvSpPr>
        <p:spPr>
          <a:xfrm>
            <a:off x="12489351" y="6495355"/>
            <a:ext cx="363602" cy="3048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defRPr b="1" sz="1000">
                <a:solidFill>
                  <a:srgbClr val="A6A6A6"/>
                </a:solidFill>
              </a:defRPr>
            </a:pPr>
            <a:r>
              <a:t>Footer</a:t>
            </a:r>
            <a:br/>
            <a:r>
              <a:t>area</a:t>
            </a:r>
          </a:p>
        </p:txBody>
      </p:sp>
      <p:sp>
        <p:nvSpPr>
          <p:cNvPr id="50" name="TextBox 221"/>
          <p:cNvSpPr txBox="1"/>
          <p:nvPr/>
        </p:nvSpPr>
        <p:spPr>
          <a:xfrm>
            <a:off x="12489351" y="3629866"/>
            <a:ext cx="435484" cy="3048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defRPr b="1" sz="1000">
                <a:solidFill>
                  <a:srgbClr val="A6A6A6"/>
                </a:solidFill>
              </a:defRPr>
            </a:pPr>
            <a:r>
              <a:t>Content</a:t>
            </a:r>
            <a:br/>
            <a:r>
              <a:t>area</a:t>
            </a:r>
          </a:p>
        </p:txBody>
      </p:sp>
      <p:sp>
        <p:nvSpPr>
          <p:cNvPr id="51" name="Straight Connector 21"/>
          <p:cNvSpPr/>
          <p:nvPr/>
        </p:nvSpPr>
        <p:spPr>
          <a:xfrm>
            <a:off x="12335461" y="6440487"/>
            <a:ext cx="68542" cy="1"/>
          </a:xfrm>
          <a:prstGeom prst="line">
            <a:avLst/>
          </a:prstGeom>
          <a:ln w="12700">
            <a:solidFill>
              <a:srgbClr val="BFBFBF"/>
            </a:solidFill>
          </a:ln>
        </p:spPr>
        <p:txBody>
          <a:bodyPr lIns="45719" rIns="45719"/>
          <a:lstStyle/>
          <a:p>
            <a:pPr/>
          </a:p>
        </p:txBody>
      </p:sp>
      <p:sp>
        <p:nvSpPr>
          <p:cNvPr id="52" name="Straight Connector 228"/>
          <p:cNvSpPr/>
          <p:nvPr/>
        </p:nvSpPr>
        <p:spPr>
          <a:xfrm>
            <a:off x="12335461" y="1193799"/>
            <a:ext cx="68542" cy="1"/>
          </a:xfrm>
          <a:prstGeom prst="line">
            <a:avLst/>
          </a:prstGeom>
          <a:ln w="12700">
            <a:solidFill>
              <a:srgbClr val="BFBFBF"/>
            </a:solidFill>
          </a:ln>
        </p:spPr>
        <p:txBody>
          <a:bodyPr lIns="45719" rIns="45719"/>
          <a:lstStyle/>
          <a:p>
            <a:pPr/>
          </a:p>
        </p:txBody>
      </p:sp>
      <p:pic>
        <p:nvPicPr>
          <p:cNvPr id="53" name="Graphic 29" descr="Graphic 29"/>
          <p:cNvPicPr>
            <a:picLocks noChangeAspect="1"/>
          </p:cNvPicPr>
          <p:nvPr/>
        </p:nvPicPr>
        <p:blipFill>
          <a:blip r:embed="rId3">
            <a:extLst/>
          </a:blip>
          <a:stretch>
            <a:fillRect/>
          </a:stretch>
        </p:blipFill>
        <p:spPr>
          <a:xfrm>
            <a:off x="393211" y="6578475"/>
            <a:ext cx="566928" cy="147352"/>
          </a:xfrm>
          <a:prstGeom prst="rect">
            <a:avLst/>
          </a:prstGeom>
          <a:ln w="12700">
            <a:miter lim="400000"/>
          </a:ln>
        </p:spPr>
      </p:pic>
      <p:sp>
        <p:nvSpPr>
          <p:cNvPr id="54" name="Title Text"/>
          <p:cNvSpPr txBox="1"/>
          <p:nvPr>
            <p:ph type="title"/>
          </p:nvPr>
        </p:nvSpPr>
        <p:spPr>
          <a:xfrm>
            <a:off x="304721" y="287506"/>
            <a:ext cx="11579384" cy="674519"/>
          </a:xfrm>
          <a:prstGeom prst="rect">
            <a:avLst/>
          </a:prstGeom>
        </p:spPr>
        <p:txBody>
          <a:bodyPr lIns="45719" tIns="45719" rIns="45719" bIns="45719" anchor="ctr"/>
          <a:lstStyle>
            <a:lvl1pPr>
              <a:defRPr sz="2800"/>
            </a:lvl1pPr>
          </a:lstStyle>
          <a:p>
            <a:pPr/>
            <a:r>
              <a:t>Title Text</a:t>
            </a:r>
          </a:p>
        </p:txBody>
      </p:sp>
      <p:sp>
        <p:nvSpPr>
          <p:cNvPr id="55" name="Slide Number"/>
          <p:cNvSpPr txBox="1"/>
          <p:nvPr>
            <p:ph type="sldNum" sz="quarter" idx="2"/>
          </p:nvPr>
        </p:nvSpPr>
        <p:spPr>
          <a:xfrm>
            <a:off x="5969107" y="6506918"/>
            <a:ext cx="250612" cy="299329"/>
          </a:xfrm>
          <a:prstGeom prst="rect">
            <a:avLst/>
          </a:prstGeom>
        </p:spPr>
        <p:txBody>
          <a:bodyPr/>
          <a:lstStyle>
            <a:lvl1pPr>
              <a:defRPr sz="12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genda">
    <p:spTree>
      <p:nvGrpSpPr>
        <p:cNvPr id="1" name=""/>
        <p:cNvGrpSpPr/>
        <p:nvPr/>
      </p:nvGrpSpPr>
      <p:grpSpPr>
        <a:xfrm>
          <a:off x="0" y="0"/>
          <a:ext cx="0" cy="0"/>
          <a:chOff x="0" y="0"/>
          <a:chExt cx="0" cy="0"/>
        </a:xfrm>
      </p:grpSpPr>
      <p:pic>
        <p:nvPicPr>
          <p:cNvPr id="62" name="Picture 5" descr="Picture 5"/>
          <p:cNvPicPr>
            <a:picLocks noChangeAspect="1"/>
          </p:cNvPicPr>
          <p:nvPr/>
        </p:nvPicPr>
        <p:blipFill>
          <a:blip r:embed="rId2">
            <a:extLst/>
          </a:blip>
          <a:stretch>
            <a:fillRect/>
          </a:stretch>
        </p:blipFill>
        <p:spPr>
          <a:xfrm>
            <a:off x="0" y="892"/>
            <a:ext cx="12188825" cy="6856216"/>
          </a:xfrm>
          <a:prstGeom prst="rect">
            <a:avLst/>
          </a:prstGeom>
          <a:ln w="12700">
            <a:miter lim="400000"/>
          </a:ln>
        </p:spPr>
      </p:pic>
      <p:sp>
        <p:nvSpPr>
          <p:cNvPr id="63" name="Title Text"/>
          <p:cNvSpPr txBox="1"/>
          <p:nvPr>
            <p:ph type="title"/>
          </p:nvPr>
        </p:nvSpPr>
        <p:spPr>
          <a:xfrm>
            <a:off x="795527" y="914400"/>
            <a:ext cx="8010145" cy="585217"/>
          </a:xfrm>
          <a:prstGeom prst="rect">
            <a:avLst/>
          </a:prstGeom>
        </p:spPr>
        <p:txBody>
          <a:bodyPr/>
          <a:lstStyle/>
          <a:p>
            <a:pPr/>
            <a:r>
              <a:t>Title Text</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ontent">
    <p:spTree>
      <p:nvGrpSpPr>
        <p:cNvPr id="1" name=""/>
        <p:cNvGrpSpPr/>
        <p:nvPr/>
      </p:nvGrpSpPr>
      <p:grpSpPr>
        <a:xfrm>
          <a:off x="0" y="0"/>
          <a:ext cx="0" cy="0"/>
          <a:chOff x="0" y="0"/>
          <a:chExt cx="0" cy="0"/>
        </a:xfrm>
      </p:grpSpPr>
      <p:pic>
        <p:nvPicPr>
          <p:cNvPr id="71" name="Picture 9" descr="Picture 9"/>
          <p:cNvPicPr>
            <a:picLocks noChangeAspect="1"/>
          </p:cNvPicPr>
          <p:nvPr/>
        </p:nvPicPr>
        <p:blipFill>
          <a:blip r:embed="rId2">
            <a:extLst/>
          </a:blip>
          <a:stretch>
            <a:fillRect/>
          </a:stretch>
        </p:blipFill>
        <p:spPr>
          <a:xfrm>
            <a:off x="11696696" y="6528875"/>
            <a:ext cx="187409" cy="258056"/>
          </a:xfrm>
          <a:prstGeom prst="rect">
            <a:avLst/>
          </a:prstGeom>
          <a:ln w="12700">
            <a:miter lim="400000"/>
          </a:ln>
        </p:spPr>
      </p:pic>
      <p:sp>
        <p:nvSpPr>
          <p:cNvPr id="72" name="Date Placeholder 3"/>
          <p:cNvSpPr txBox="1"/>
          <p:nvPr/>
        </p:nvSpPr>
        <p:spPr>
          <a:xfrm>
            <a:off x="9348566" y="6560363"/>
            <a:ext cx="2508166" cy="218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808080"/>
                </a:solidFill>
              </a:defRPr>
            </a:lvl1pPr>
          </a:lstStyle>
          <a:p>
            <a:pPr/>
            <a:r>
              <a:t>© 2024 Adobe. All Rights Reserved.</a:t>
            </a:r>
          </a:p>
        </p:txBody>
      </p:sp>
      <p:sp>
        <p:nvSpPr>
          <p:cNvPr id="73" name="TextBox 190"/>
          <p:cNvSpPr txBox="1"/>
          <p:nvPr/>
        </p:nvSpPr>
        <p:spPr>
          <a:xfrm>
            <a:off x="-501213" y="3737819"/>
            <a:ext cx="164720" cy="152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defRPr b="1" sz="1000">
                <a:solidFill>
                  <a:srgbClr val="7DC2FA"/>
                </a:solidFill>
              </a:defRPr>
            </a:lvl1pPr>
          </a:lstStyle>
          <a:p>
            <a:pPr/>
            <a:r>
              <a:t>1/2</a:t>
            </a:r>
          </a:p>
        </p:txBody>
      </p:sp>
      <p:sp>
        <p:nvSpPr>
          <p:cNvPr id="74" name="Straight Connector 198"/>
          <p:cNvSpPr/>
          <p:nvPr/>
        </p:nvSpPr>
        <p:spPr>
          <a:xfrm>
            <a:off x="-316729" y="3814762"/>
            <a:ext cx="229387" cy="1"/>
          </a:xfrm>
          <a:prstGeom prst="line">
            <a:avLst/>
          </a:prstGeom>
          <a:ln w="12700">
            <a:solidFill>
              <a:srgbClr val="C1D4E8"/>
            </a:solidFill>
            <a:tailEnd type="triangle"/>
          </a:ln>
        </p:spPr>
        <p:txBody>
          <a:bodyPr lIns="45719" rIns="45719"/>
          <a:lstStyle/>
          <a:p>
            <a:pPr/>
          </a:p>
        </p:txBody>
      </p:sp>
      <p:sp>
        <p:nvSpPr>
          <p:cNvPr id="75" name="Rectangle 216"/>
          <p:cNvSpPr/>
          <p:nvPr/>
        </p:nvSpPr>
        <p:spPr>
          <a:xfrm>
            <a:off x="12335461" y="1588"/>
            <a:ext cx="68542" cy="1192214"/>
          </a:xfrm>
          <a:prstGeom prst="rect">
            <a:avLst/>
          </a:prstGeom>
          <a:solidFill>
            <a:srgbClr val="E0E0E0"/>
          </a:solidFill>
          <a:ln w="12700">
            <a:miter lim="400000"/>
          </a:ln>
        </p:spPr>
        <p:txBody>
          <a:bodyPr lIns="45719" rIns="45719" anchor="ctr"/>
          <a:lstStyle/>
          <a:p>
            <a:pPr>
              <a:spcBef>
                <a:spcPts val="1200"/>
              </a:spcBef>
              <a:defRPr sz="1400"/>
            </a:pPr>
          </a:p>
        </p:txBody>
      </p:sp>
      <p:sp>
        <p:nvSpPr>
          <p:cNvPr id="76" name="Rectangle 217"/>
          <p:cNvSpPr/>
          <p:nvPr/>
        </p:nvSpPr>
        <p:spPr>
          <a:xfrm>
            <a:off x="12335461" y="6440487"/>
            <a:ext cx="68542" cy="417513"/>
          </a:xfrm>
          <a:prstGeom prst="rect">
            <a:avLst/>
          </a:prstGeom>
          <a:solidFill>
            <a:srgbClr val="E0E0E0"/>
          </a:solidFill>
          <a:ln w="12700">
            <a:miter lim="400000"/>
          </a:ln>
        </p:spPr>
        <p:txBody>
          <a:bodyPr lIns="45719" rIns="45719" anchor="ctr"/>
          <a:lstStyle/>
          <a:p>
            <a:pPr>
              <a:spcBef>
                <a:spcPts val="1200"/>
              </a:spcBef>
              <a:defRPr sz="1400"/>
            </a:pPr>
          </a:p>
        </p:txBody>
      </p:sp>
      <p:sp>
        <p:nvSpPr>
          <p:cNvPr id="77" name="Rectangle 218"/>
          <p:cNvSpPr/>
          <p:nvPr/>
        </p:nvSpPr>
        <p:spPr>
          <a:xfrm>
            <a:off x="12335461" y="1193799"/>
            <a:ext cx="68542" cy="5248277"/>
          </a:xfrm>
          <a:prstGeom prst="rect">
            <a:avLst/>
          </a:prstGeom>
          <a:solidFill>
            <a:srgbClr val="D9D9D9"/>
          </a:solidFill>
          <a:ln w="12700">
            <a:miter lim="400000"/>
          </a:ln>
        </p:spPr>
        <p:txBody>
          <a:bodyPr lIns="45719" rIns="45719" anchor="ctr"/>
          <a:lstStyle/>
          <a:p>
            <a:pPr>
              <a:spcBef>
                <a:spcPts val="1200"/>
              </a:spcBef>
              <a:defRPr sz="1400"/>
            </a:pPr>
          </a:p>
        </p:txBody>
      </p:sp>
      <p:sp>
        <p:nvSpPr>
          <p:cNvPr id="78" name="TextBox 219"/>
          <p:cNvSpPr txBox="1"/>
          <p:nvPr/>
        </p:nvSpPr>
        <p:spPr>
          <a:xfrm>
            <a:off x="12489351" y="443807"/>
            <a:ext cx="251461" cy="3048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defRPr b="1" sz="1000">
                <a:solidFill>
                  <a:srgbClr val="A6A6A6"/>
                </a:solidFill>
              </a:defRPr>
            </a:pPr>
            <a:r>
              <a:t>Title</a:t>
            </a:r>
            <a:br/>
            <a:r>
              <a:t>area</a:t>
            </a:r>
          </a:p>
        </p:txBody>
      </p:sp>
      <p:sp>
        <p:nvSpPr>
          <p:cNvPr id="79" name="TextBox 220"/>
          <p:cNvSpPr txBox="1"/>
          <p:nvPr/>
        </p:nvSpPr>
        <p:spPr>
          <a:xfrm>
            <a:off x="12489351" y="6495355"/>
            <a:ext cx="363602" cy="3048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defRPr b="1" sz="1000">
                <a:solidFill>
                  <a:srgbClr val="A6A6A6"/>
                </a:solidFill>
              </a:defRPr>
            </a:pPr>
            <a:r>
              <a:t>Footer</a:t>
            </a:r>
            <a:br/>
            <a:r>
              <a:t>area</a:t>
            </a:r>
          </a:p>
        </p:txBody>
      </p:sp>
      <p:sp>
        <p:nvSpPr>
          <p:cNvPr id="80" name="TextBox 221"/>
          <p:cNvSpPr txBox="1"/>
          <p:nvPr/>
        </p:nvSpPr>
        <p:spPr>
          <a:xfrm>
            <a:off x="12489351" y="3629866"/>
            <a:ext cx="435484" cy="3048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defRPr b="1" sz="1000">
                <a:solidFill>
                  <a:srgbClr val="A6A6A6"/>
                </a:solidFill>
              </a:defRPr>
            </a:pPr>
            <a:r>
              <a:t>Content</a:t>
            </a:r>
            <a:br/>
            <a:r>
              <a:t>area</a:t>
            </a:r>
          </a:p>
        </p:txBody>
      </p:sp>
      <p:sp>
        <p:nvSpPr>
          <p:cNvPr id="81" name="Straight Connector 21"/>
          <p:cNvSpPr/>
          <p:nvPr/>
        </p:nvSpPr>
        <p:spPr>
          <a:xfrm>
            <a:off x="12335461" y="6440487"/>
            <a:ext cx="68542" cy="1"/>
          </a:xfrm>
          <a:prstGeom prst="line">
            <a:avLst/>
          </a:prstGeom>
          <a:ln w="12700">
            <a:solidFill>
              <a:srgbClr val="BFBFBF"/>
            </a:solidFill>
          </a:ln>
        </p:spPr>
        <p:txBody>
          <a:bodyPr lIns="45719" rIns="45719"/>
          <a:lstStyle/>
          <a:p>
            <a:pPr/>
          </a:p>
        </p:txBody>
      </p:sp>
      <p:sp>
        <p:nvSpPr>
          <p:cNvPr id="82" name="Straight Connector 228"/>
          <p:cNvSpPr/>
          <p:nvPr/>
        </p:nvSpPr>
        <p:spPr>
          <a:xfrm>
            <a:off x="12335461" y="1193799"/>
            <a:ext cx="68542" cy="1"/>
          </a:xfrm>
          <a:prstGeom prst="line">
            <a:avLst/>
          </a:prstGeom>
          <a:ln w="12700">
            <a:solidFill>
              <a:srgbClr val="BFBFBF"/>
            </a:solidFill>
          </a:ln>
        </p:spPr>
        <p:txBody>
          <a:bodyPr lIns="45719" rIns="45719"/>
          <a:lstStyle/>
          <a:p>
            <a:pPr/>
          </a:p>
        </p:txBody>
      </p:sp>
      <p:pic>
        <p:nvPicPr>
          <p:cNvPr id="83" name="Graphic 29" descr="Graphic 29"/>
          <p:cNvPicPr>
            <a:picLocks noChangeAspect="1"/>
          </p:cNvPicPr>
          <p:nvPr/>
        </p:nvPicPr>
        <p:blipFill>
          <a:blip r:embed="rId3">
            <a:extLst/>
          </a:blip>
          <a:stretch>
            <a:fillRect/>
          </a:stretch>
        </p:blipFill>
        <p:spPr>
          <a:xfrm>
            <a:off x="393211" y="6578475"/>
            <a:ext cx="566928" cy="147352"/>
          </a:xfrm>
          <a:prstGeom prst="rect">
            <a:avLst/>
          </a:prstGeom>
          <a:ln w="12700">
            <a:miter lim="400000"/>
          </a:ln>
        </p:spPr>
      </p:pic>
      <p:sp>
        <p:nvSpPr>
          <p:cNvPr id="84" name="Title Text"/>
          <p:cNvSpPr txBox="1"/>
          <p:nvPr>
            <p:ph type="title"/>
          </p:nvPr>
        </p:nvSpPr>
        <p:spPr>
          <a:xfrm>
            <a:off x="304721" y="287506"/>
            <a:ext cx="11579384" cy="674519"/>
          </a:xfrm>
          <a:prstGeom prst="rect">
            <a:avLst/>
          </a:prstGeom>
        </p:spPr>
        <p:txBody>
          <a:bodyPr lIns="45719" tIns="45719" rIns="45719" bIns="45719" anchor="ctr"/>
          <a:lstStyle>
            <a:lvl1pPr>
              <a:defRPr sz="2800"/>
            </a:lvl1pPr>
          </a:lstStyle>
          <a:p>
            <a:pPr/>
            <a:r>
              <a:t>Title Text</a:t>
            </a:r>
          </a:p>
        </p:txBody>
      </p:sp>
      <p:sp>
        <p:nvSpPr>
          <p:cNvPr id="85" name="Body Level One…"/>
          <p:cNvSpPr txBox="1"/>
          <p:nvPr>
            <p:ph type="body" idx="1"/>
          </p:nvPr>
        </p:nvSpPr>
        <p:spPr>
          <a:xfrm>
            <a:off x="304721" y="1431924"/>
            <a:ext cx="11582480" cy="4593972"/>
          </a:xfrm>
          <a:prstGeom prst="rect">
            <a:avLst/>
          </a:prstGeom>
        </p:spPr>
        <p:txBody>
          <a:bodyPr>
            <a:normAutofit fontScale="100000" lnSpcReduction="0"/>
          </a:bodyPr>
          <a:lstStyle>
            <a:lvl3pPr marL="0" indent="0">
              <a:spcBef>
                <a:spcPts val="0"/>
              </a:spcBef>
              <a:buClrTx/>
              <a:buSzTx/>
              <a:buNone/>
              <a:defRPr>
                <a:latin typeface="Menlo Regular"/>
                <a:ea typeface="Menlo Regular"/>
                <a:cs typeface="Menlo Regular"/>
                <a:sym typeface="Menlo Regular"/>
              </a:defRPr>
            </a:lvl3pPr>
            <a:lvl4pPr marL="0" indent="0" algn="r">
              <a:buClrTx/>
              <a:buSzTx/>
              <a:buNone/>
              <a:defRPr i="1"/>
            </a:lvl4pPr>
            <a:lvl5pPr marL="0" indent="0">
              <a:spcBef>
                <a:spcPts val="0"/>
              </a:spcBef>
              <a:buClrTx/>
              <a:buSzTx/>
              <a:buNone/>
              <a:defRPr b="1">
                <a:latin typeface="Menlo Regular"/>
                <a:ea typeface="Menlo Regular"/>
                <a:cs typeface="Menlo Regular"/>
                <a:sym typeface="Menlo Regular"/>
              </a:defRPr>
            </a:lvl5pPr>
          </a:lstStyle>
          <a:p>
            <a:pPr/>
            <a:r>
              <a:t>Body Level One</a:t>
            </a:r>
          </a:p>
          <a:p>
            <a:pPr lvl="1"/>
            <a:r>
              <a:t>Body Level Two</a:t>
            </a:r>
          </a:p>
          <a:p>
            <a:pPr lvl="2"/>
            <a:r>
              <a:t>Body Level Three</a:t>
            </a:r>
          </a:p>
          <a:p>
            <a:pPr lvl="3"/>
            <a:r>
              <a:t>Body Level Four</a:t>
            </a:r>
          </a:p>
          <a:p>
            <a:pPr lvl="4"/>
            <a:r>
              <a:t>Body Level Five</a:t>
            </a:r>
          </a:p>
        </p:txBody>
      </p:sp>
      <p:sp>
        <p:nvSpPr>
          <p:cNvPr id="86" name="Slide Number"/>
          <p:cNvSpPr txBox="1"/>
          <p:nvPr>
            <p:ph type="sldNum" sz="quarter" idx="2"/>
          </p:nvPr>
        </p:nvSpPr>
        <p:spPr>
          <a:xfrm>
            <a:off x="5969107" y="6506918"/>
            <a:ext cx="250612" cy="299329"/>
          </a:xfrm>
          <a:prstGeom prst="rect">
            <a:avLst/>
          </a:prstGeom>
        </p:spPr>
        <p:txBody>
          <a:bodyPr/>
          <a:lstStyle>
            <a:lvl1pPr>
              <a:defRPr sz="12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p:spTree>
      <p:nvGrpSpPr>
        <p:cNvPr id="1" name=""/>
        <p:cNvGrpSpPr/>
        <p:nvPr/>
      </p:nvGrpSpPr>
      <p:grpSpPr>
        <a:xfrm>
          <a:off x="0" y="0"/>
          <a:ext cx="0" cy="0"/>
          <a:chOff x="0" y="0"/>
          <a:chExt cx="0" cy="0"/>
        </a:xfrm>
      </p:grpSpPr>
      <p:pic>
        <p:nvPicPr>
          <p:cNvPr id="93" name="Picture 9" descr="Picture 9"/>
          <p:cNvPicPr>
            <a:picLocks noChangeAspect="1"/>
          </p:cNvPicPr>
          <p:nvPr/>
        </p:nvPicPr>
        <p:blipFill>
          <a:blip r:embed="rId2">
            <a:extLst/>
          </a:blip>
          <a:stretch>
            <a:fillRect/>
          </a:stretch>
        </p:blipFill>
        <p:spPr>
          <a:xfrm>
            <a:off x="11696696" y="6528875"/>
            <a:ext cx="187409" cy="258056"/>
          </a:xfrm>
          <a:prstGeom prst="rect">
            <a:avLst/>
          </a:prstGeom>
          <a:ln w="12700">
            <a:miter lim="400000"/>
          </a:ln>
        </p:spPr>
      </p:pic>
      <p:sp>
        <p:nvSpPr>
          <p:cNvPr id="94" name="Date Placeholder 3"/>
          <p:cNvSpPr txBox="1"/>
          <p:nvPr/>
        </p:nvSpPr>
        <p:spPr>
          <a:xfrm>
            <a:off x="9348566" y="6560363"/>
            <a:ext cx="2508166" cy="218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808080"/>
                </a:solidFill>
              </a:defRPr>
            </a:lvl1pPr>
          </a:lstStyle>
          <a:p>
            <a:pPr/>
            <a:r>
              <a:t>© 2024 Adobe. All Rights Reserved.</a:t>
            </a:r>
          </a:p>
        </p:txBody>
      </p:sp>
      <p:sp>
        <p:nvSpPr>
          <p:cNvPr id="95" name="TextBox 190"/>
          <p:cNvSpPr txBox="1"/>
          <p:nvPr/>
        </p:nvSpPr>
        <p:spPr>
          <a:xfrm>
            <a:off x="-501213" y="3737819"/>
            <a:ext cx="164720" cy="152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defRPr b="1" sz="1000">
                <a:solidFill>
                  <a:srgbClr val="7DC2FA"/>
                </a:solidFill>
              </a:defRPr>
            </a:lvl1pPr>
          </a:lstStyle>
          <a:p>
            <a:pPr/>
            <a:r>
              <a:t>1/2</a:t>
            </a:r>
          </a:p>
        </p:txBody>
      </p:sp>
      <p:sp>
        <p:nvSpPr>
          <p:cNvPr id="96" name="Straight Connector 198"/>
          <p:cNvSpPr/>
          <p:nvPr/>
        </p:nvSpPr>
        <p:spPr>
          <a:xfrm>
            <a:off x="-316729" y="3814762"/>
            <a:ext cx="229387" cy="1"/>
          </a:xfrm>
          <a:prstGeom prst="line">
            <a:avLst/>
          </a:prstGeom>
          <a:ln w="12700">
            <a:solidFill>
              <a:srgbClr val="C1D4E8"/>
            </a:solidFill>
            <a:tailEnd type="triangle"/>
          </a:ln>
        </p:spPr>
        <p:txBody>
          <a:bodyPr lIns="45719" rIns="45719"/>
          <a:lstStyle/>
          <a:p>
            <a:pPr/>
          </a:p>
        </p:txBody>
      </p:sp>
      <p:sp>
        <p:nvSpPr>
          <p:cNvPr id="97" name="Rectangle 216"/>
          <p:cNvSpPr/>
          <p:nvPr/>
        </p:nvSpPr>
        <p:spPr>
          <a:xfrm>
            <a:off x="12335461" y="1588"/>
            <a:ext cx="68542" cy="1192214"/>
          </a:xfrm>
          <a:prstGeom prst="rect">
            <a:avLst/>
          </a:prstGeom>
          <a:solidFill>
            <a:srgbClr val="E0E0E0"/>
          </a:solidFill>
          <a:ln w="12700">
            <a:miter lim="400000"/>
          </a:ln>
        </p:spPr>
        <p:txBody>
          <a:bodyPr lIns="45719" rIns="45719" anchor="ctr"/>
          <a:lstStyle/>
          <a:p>
            <a:pPr>
              <a:spcBef>
                <a:spcPts val="1200"/>
              </a:spcBef>
              <a:defRPr sz="1400"/>
            </a:pPr>
          </a:p>
        </p:txBody>
      </p:sp>
      <p:sp>
        <p:nvSpPr>
          <p:cNvPr id="98" name="Rectangle 217"/>
          <p:cNvSpPr/>
          <p:nvPr/>
        </p:nvSpPr>
        <p:spPr>
          <a:xfrm>
            <a:off x="12335461" y="6440487"/>
            <a:ext cx="68542" cy="417513"/>
          </a:xfrm>
          <a:prstGeom prst="rect">
            <a:avLst/>
          </a:prstGeom>
          <a:solidFill>
            <a:srgbClr val="E0E0E0"/>
          </a:solidFill>
          <a:ln w="12700">
            <a:miter lim="400000"/>
          </a:ln>
        </p:spPr>
        <p:txBody>
          <a:bodyPr lIns="45719" rIns="45719" anchor="ctr"/>
          <a:lstStyle/>
          <a:p>
            <a:pPr>
              <a:spcBef>
                <a:spcPts val="1200"/>
              </a:spcBef>
              <a:defRPr sz="1400"/>
            </a:pPr>
          </a:p>
        </p:txBody>
      </p:sp>
      <p:sp>
        <p:nvSpPr>
          <p:cNvPr id="99" name="Rectangle 218"/>
          <p:cNvSpPr/>
          <p:nvPr/>
        </p:nvSpPr>
        <p:spPr>
          <a:xfrm>
            <a:off x="12335461" y="1193799"/>
            <a:ext cx="68542" cy="5248277"/>
          </a:xfrm>
          <a:prstGeom prst="rect">
            <a:avLst/>
          </a:prstGeom>
          <a:solidFill>
            <a:srgbClr val="D9D9D9"/>
          </a:solidFill>
          <a:ln w="12700">
            <a:miter lim="400000"/>
          </a:ln>
        </p:spPr>
        <p:txBody>
          <a:bodyPr lIns="45719" rIns="45719" anchor="ctr"/>
          <a:lstStyle/>
          <a:p>
            <a:pPr>
              <a:spcBef>
                <a:spcPts val="1200"/>
              </a:spcBef>
              <a:defRPr sz="1400"/>
            </a:pPr>
          </a:p>
        </p:txBody>
      </p:sp>
      <p:sp>
        <p:nvSpPr>
          <p:cNvPr id="100" name="TextBox 219"/>
          <p:cNvSpPr txBox="1"/>
          <p:nvPr/>
        </p:nvSpPr>
        <p:spPr>
          <a:xfrm>
            <a:off x="12489351" y="443807"/>
            <a:ext cx="251461" cy="3048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defRPr b="1" sz="1000">
                <a:solidFill>
                  <a:srgbClr val="A6A6A6"/>
                </a:solidFill>
              </a:defRPr>
            </a:pPr>
            <a:r>
              <a:t>Title</a:t>
            </a:r>
            <a:br/>
            <a:r>
              <a:t>area</a:t>
            </a:r>
          </a:p>
        </p:txBody>
      </p:sp>
      <p:sp>
        <p:nvSpPr>
          <p:cNvPr id="101" name="TextBox 220"/>
          <p:cNvSpPr txBox="1"/>
          <p:nvPr/>
        </p:nvSpPr>
        <p:spPr>
          <a:xfrm>
            <a:off x="12489351" y="6495355"/>
            <a:ext cx="363602" cy="3048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defRPr b="1" sz="1000">
                <a:solidFill>
                  <a:srgbClr val="A6A6A6"/>
                </a:solidFill>
              </a:defRPr>
            </a:pPr>
            <a:r>
              <a:t>Footer</a:t>
            </a:r>
            <a:br/>
            <a:r>
              <a:t>area</a:t>
            </a:r>
          </a:p>
        </p:txBody>
      </p:sp>
      <p:sp>
        <p:nvSpPr>
          <p:cNvPr id="102" name="TextBox 221"/>
          <p:cNvSpPr txBox="1"/>
          <p:nvPr/>
        </p:nvSpPr>
        <p:spPr>
          <a:xfrm>
            <a:off x="12489351" y="3629866"/>
            <a:ext cx="435484" cy="3048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defRPr b="1" sz="1000">
                <a:solidFill>
                  <a:srgbClr val="A6A6A6"/>
                </a:solidFill>
              </a:defRPr>
            </a:pPr>
            <a:r>
              <a:t>Content</a:t>
            </a:r>
            <a:br/>
            <a:r>
              <a:t>area</a:t>
            </a:r>
          </a:p>
        </p:txBody>
      </p:sp>
      <p:sp>
        <p:nvSpPr>
          <p:cNvPr id="103" name="Straight Connector 21"/>
          <p:cNvSpPr/>
          <p:nvPr/>
        </p:nvSpPr>
        <p:spPr>
          <a:xfrm>
            <a:off x="12335461" y="6440487"/>
            <a:ext cx="68542" cy="1"/>
          </a:xfrm>
          <a:prstGeom prst="line">
            <a:avLst/>
          </a:prstGeom>
          <a:ln w="12700">
            <a:solidFill>
              <a:srgbClr val="BFBFBF"/>
            </a:solidFill>
          </a:ln>
        </p:spPr>
        <p:txBody>
          <a:bodyPr lIns="45719" rIns="45719"/>
          <a:lstStyle/>
          <a:p>
            <a:pPr/>
          </a:p>
        </p:txBody>
      </p:sp>
      <p:sp>
        <p:nvSpPr>
          <p:cNvPr id="104" name="Straight Connector 228"/>
          <p:cNvSpPr/>
          <p:nvPr/>
        </p:nvSpPr>
        <p:spPr>
          <a:xfrm>
            <a:off x="12335461" y="1193799"/>
            <a:ext cx="68542" cy="1"/>
          </a:xfrm>
          <a:prstGeom prst="line">
            <a:avLst/>
          </a:prstGeom>
          <a:ln w="12700">
            <a:solidFill>
              <a:srgbClr val="BFBFBF"/>
            </a:solidFill>
          </a:ln>
        </p:spPr>
        <p:txBody>
          <a:bodyPr lIns="45719" rIns="45719"/>
          <a:lstStyle/>
          <a:p>
            <a:pPr/>
          </a:p>
        </p:txBody>
      </p:sp>
      <p:pic>
        <p:nvPicPr>
          <p:cNvPr id="105" name="Graphic 29" descr="Graphic 29"/>
          <p:cNvPicPr>
            <a:picLocks noChangeAspect="1"/>
          </p:cNvPicPr>
          <p:nvPr/>
        </p:nvPicPr>
        <p:blipFill>
          <a:blip r:embed="rId3">
            <a:extLst/>
          </a:blip>
          <a:stretch>
            <a:fillRect/>
          </a:stretch>
        </p:blipFill>
        <p:spPr>
          <a:xfrm>
            <a:off x="393211" y="6578475"/>
            <a:ext cx="566928" cy="147352"/>
          </a:xfrm>
          <a:prstGeom prst="rect">
            <a:avLst/>
          </a:prstGeom>
          <a:ln w="12700">
            <a:miter lim="400000"/>
          </a:ln>
        </p:spPr>
      </p:pic>
      <p:sp>
        <p:nvSpPr>
          <p:cNvPr id="106" name="Title Text"/>
          <p:cNvSpPr txBox="1"/>
          <p:nvPr>
            <p:ph type="title"/>
          </p:nvPr>
        </p:nvSpPr>
        <p:spPr>
          <a:xfrm>
            <a:off x="304721" y="287506"/>
            <a:ext cx="11579384" cy="674519"/>
          </a:xfrm>
          <a:prstGeom prst="rect">
            <a:avLst/>
          </a:prstGeom>
        </p:spPr>
        <p:txBody>
          <a:bodyPr lIns="45719" tIns="45719" rIns="45719" bIns="45719" anchor="ctr"/>
          <a:lstStyle>
            <a:lvl1pPr>
              <a:defRPr sz="2800"/>
            </a:lvl1pPr>
          </a:lstStyle>
          <a:p>
            <a:pPr/>
            <a:r>
              <a:t>Title Text</a:t>
            </a:r>
          </a:p>
        </p:txBody>
      </p:sp>
      <p:sp>
        <p:nvSpPr>
          <p:cNvPr id="107" name="Body Level One…"/>
          <p:cNvSpPr txBox="1"/>
          <p:nvPr>
            <p:ph type="body" idx="1"/>
          </p:nvPr>
        </p:nvSpPr>
        <p:spPr>
          <a:xfrm>
            <a:off x="304721" y="1431924"/>
            <a:ext cx="11582480" cy="4593972"/>
          </a:xfrm>
          <a:prstGeom prst="rect">
            <a:avLst/>
          </a:prstGeom>
        </p:spPr>
        <p:txBody>
          <a:bodyPr>
            <a:normAutofit fontScale="100000" lnSpcReduction="0"/>
          </a:bodyPr>
          <a:lstStyle>
            <a:lvl1pPr marL="0" indent="0" algn="ctr">
              <a:buClrTx/>
              <a:buSzTx/>
              <a:buNone/>
              <a:defRPr sz="2800"/>
            </a:lvl1pPr>
            <a:lvl2pPr marL="0" indent="0" algn="r">
              <a:buClrTx/>
              <a:buSzTx/>
              <a:buNone/>
              <a:defRPr i="1"/>
            </a:lvl2pPr>
            <a:lvl3pPr marL="0" indent="0">
              <a:spcBef>
                <a:spcPts val="0"/>
              </a:spcBef>
              <a:buClrTx/>
              <a:buSzTx/>
              <a:buNone/>
              <a:defRPr>
                <a:latin typeface="Menlo Regular"/>
                <a:ea typeface="Menlo Regular"/>
                <a:cs typeface="Menlo Regular"/>
                <a:sym typeface="Menlo Regular"/>
              </a:defRPr>
            </a:lvl3pPr>
            <a:lvl4pPr marL="0" indent="0" algn="ctr">
              <a:buClrTx/>
              <a:buSzTx/>
              <a:buNone/>
              <a:defRPr sz="2800"/>
            </a:lvl4pPr>
            <a:lvl5pPr marL="0" indent="0" algn="ctr">
              <a:buClrTx/>
              <a:buSzTx/>
              <a:buNone/>
              <a:defRPr sz="2800"/>
            </a:lvl5pPr>
          </a:lstStyle>
          <a:p>
            <a:pPr/>
            <a:r>
              <a:t>Body Level One</a:t>
            </a:r>
          </a:p>
          <a:p>
            <a:pPr lvl="1"/>
            <a:r>
              <a:t>Body Level Two</a:t>
            </a:r>
          </a:p>
          <a:p>
            <a:pPr lvl="2"/>
            <a:r>
              <a:t>Body Level Three</a:t>
            </a:r>
          </a:p>
          <a:p>
            <a:pPr lvl="3"/>
            <a:r>
              <a:t>Body Level Four</a:t>
            </a:r>
          </a:p>
          <a:p>
            <a:pPr lvl="4"/>
            <a:r>
              <a:t>Body Level Five</a:t>
            </a:r>
          </a:p>
        </p:txBody>
      </p:sp>
      <p:sp>
        <p:nvSpPr>
          <p:cNvPr id="108" name="Slide Number"/>
          <p:cNvSpPr txBox="1"/>
          <p:nvPr>
            <p:ph type="sldNum" sz="quarter" idx="2"/>
          </p:nvPr>
        </p:nvSpPr>
        <p:spPr>
          <a:xfrm>
            <a:off x="5969107" y="6506918"/>
            <a:ext cx="250612" cy="299329"/>
          </a:xfrm>
          <a:prstGeom prst="rect">
            <a:avLst/>
          </a:prstGeom>
        </p:spPr>
        <p:txBody>
          <a:bodyPr/>
          <a:lstStyle>
            <a:lvl1pPr>
              <a:defRPr sz="1200"/>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pic>
        <p:nvPicPr>
          <p:cNvPr id="2" name="Picture 2" descr="Picture 2"/>
          <p:cNvPicPr>
            <a:picLocks noChangeAspect="1"/>
          </p:cNvPicPr>
          <p:nvPr/>
        </p:nvPicPr>
        <p:blipFill>
          <a:blip r:embed="rId2">
            <a:extLst/>
          </a:blip>
          <a:stretch>
            <a:fillRect/>
          </a:stretch>
        </p:blipFill>
        <p:spPr>
          <a:xfrm>
            <a:off x="0" y="892"/>
            <a:ext cx="12188825" cy="6856216"/>
          </a:xfrm>
          <a:prstGeom prst="rect">
            <a:avLst/>
          </a:prstGeom>
          <a:ln w="12700">
            <a:miter lim="400000"/>
          </a:ln>
        </p:spPr>
      </p:pic>
      <p:sp>
        <p:nvSpPr>
          <p:cNvPr id="3" name="Title Text"/>
          <p:cNvSpPr txBox="1"/>
          <p:nvPr>
            <p:ph type="title"/>
          </p:nvPr>
        </p:nvSpPr>
        <p:spPr>
          <a:xfrm>
            <a:off x="795527" y="2798064"/>
            <a:ext cx="5907025" cy="1399033"/>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r>
              <a:t>Title Text</a:t>
            </a:r>
          </a:p>
        </p:txBody>
      </p:sp>
      <p:sp>
        <p:nvSpPr>
          <p:cNvPr id="4" name="Body Level One…"/>
          <p:cNvSpPr txBox="1"/>
          <p:nvPr>
            <p:ph type="body" idx="1"/>
          </p:nvPr>
        </p:nvSpPr>
        <p:spPr>
          <a:xfrm>
            <a:off x="608965" y="1600200"/>
            <a:ext cx="10961370" cy="4525963"/>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7307579" y="6172200"/>
            <a:ext cx="2841838" cy="368301"/>
          </a:xfrm>
          <a:prstGeom prst="rect">
            <a:avLst/>
          </a:prstGeom>
          <a:ln w="12700">
            <a:miter lim="400000"/>
          </a:ln>
        </p:spPr>
        <p:txBody>
          <a:bodyPr wrap="none" lIns="54413" tIns="54413" rIns="54413" bIns="54413" anchor="ctr">
            <a:spAutoFit/>
          </a:bodyPr>
          <a:lstStyle>
            <a:lvl1pPr algn="ctr">
              <a:defRPr sz="800">
                <a:solidFill>
                  <a:srgbClr val="80808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Lst>
  <p:transition xmlns:p14="http://schemas.microsoft.com/office/powerpoint/2010/main" spd="med" advClick="1"/>
  <p:txStyles>
    <p:titleStyle>
      <a:lvl1pPr marL="0" marR="0" indent="0" algn="l" defTabSz="1088291" rtl="0" latinLnBrk="0">
        <a:lnSpc>
          <a:spcPct val="100000"/>
        </a:lnSpc>
        <a:spcBef>
          <a:spcPts val="0"/>
        </a:spcBef>
        <a:spcAft>
          <a:spcPts val="0"/>
        </a:spcAft>
        <a:buClrTx/>
        <a:buSzTx/>
        <a:buFontTx/>
        <a:buNone/>
        <a:tabLst/>
        <a:defRPr b="1" baseline="0" cap="none" i="0" spc="0" strike="noStrike" sz="3600" u="none">
          <a:solidFill>
            <a:schemeClr val="accent6"/>
          </a:solidFill>
          <a:uFillTx/>
          <a:latin typeface="Adobe Clean"/>
          <a:ea typeface="Adobe Clean"/>
          <a:cs typeface="Adobe Clean"/>
          <a:sym typeface="Adobe Clean"/>
        </a:defRPr>
      </a:lvl1pPr>
      <a:lvl2pPr marL="0" marR="0" indent="0" algn="l" defTabSz="1088291" rtl="0" latinLnBrk="0">
        <a:lnSpc>
          <a:spcPct val="100000"/>
        </a:lnSpc>
        <a:spcBef>
          <a:spcPts val="0"/>
        </a:spcBef>
        <a:spcAft>
          <a:spcPts val="0"/>
        </a:spcAft>
        <a:buClrTx/>
        <a:buSzTx/>
        <a:buFontTx/>
        <a:buNone/>
        <a:tabLst/>
        <a:defRPr b="1" baseline="0" cap="none" i="0" spc="0" strike="noStrike" sz="3600" u="none">
          <a:solidFill>
            <a:schemeClr val="accent6"/>
          </a:solidFill>
          <a:uFillTx/>
          <a:latin typeface="Adobe Clean"/>
          <a:ea typeface="Adobe Clean"/>
          <a:cs typeface="Adobe Clean"/>
          <a:sym typeface="Adobe Clean"/>
        </a:defRPr>
      </a:lvl2pPr>
      <a:lvl3pPr marL="0" marR="0" indent="0" algn="l" defTabSz="1088291" rtl="0" latinLnBrk="0">
        <a:lnSpc>
          <a:spcPct val="100000"/>
        </a:lnSpc>
        <a:spcBef>
          <a:spcPts val="0"/>
        </a:spcBef>
        <a:spcAft>
          <a:spcPts val="0"/>
        </a:spcAft>
        <a:buClrTx/>
        <a:buSzTx/>
        <a:buFontTx/>
        <a:buNone/>
        <a:tabLst/>
        <a:defRPr b="1" baseline="0" cap="none" i="0" spc="0" strike="noStrike" sz="3600" u="none">
          <a:solidFill>
            <a:schemeClr val="accent6"/>
          </a:solidFill>
          <a:uFillTx/>
          <a:latin typeface="Adobe Clean"/>
          <a:ea typeface="Adobe Clean"/>
          <a:cs typeface="Adobe Clean"/>
          <a:sym typeface="Adobe Clean"/>
        </a:defRPr>
      </a:lvl3pPr>
      <a:lvl4pPr marL="0" marR="0" indent="0" algn="l" defTabSz="1088291" rtl="0" latinLnBrk="0">
        <a:lnSpc>
          <a:spcPct val="100000"/>
        </a:lnSpc>
        <a:spcBef>
          <a:spcPts val="0"/>
        </a:spcBef>
        <a:spcAft>
          <a:spcPts val="0"/>
        </a:spcAft>
        <a:buClrTx/>
        <a:buSzTx/>
        <a:buFontTx/>
        <a:buNone/>
        <a:tabLst/>
        <a:defRPr b="1" baseline="0" cap="none" i="0" spc="0" strike="noStrike" sz="3600" u="none">
          <a:solidFill>
            <a:schemeClr val="accent6"/>
          </a:solidFill>
          <a:uFillTx/>
          <a:latin typeface="Adobe Clean"/>
          <a:ea typeface="Adobe Clean"/>
          <a:cs typeface="Adobe Clean"/>
          <a:sym typeface="Adobe Clean"/>
        </a:defRPr>
      </a:lvl4pPr>
      <a:lvl5pPr marL="0" marR="0" indent="0" algn="l" defTabSz="1088291" rtl="0" latinLnBrk="0">
        <a:lnSpc>
          <a:spcPct val="100000"/>
        </a:lnSpc>
        <a:spcBef>
          <a:spcPts val="0"/>
        </a:spcBef>
        <a:spcAft>
          <a:spcPts val="0"/>
        </a:spcAft>
        <a:buClrTx/>
        <a:buSzTx/>
        <a:buFontTx/>
        <a:buNone/>
        <a:tabLst/>
        <a:defRPr b="1" baseline="0" cap="none" i="0" spc="0" strike="noStrike" sz="3600" u="none">
          <a:solidFill>
            <a:schemeClr val="accent6"/>
          </a:solidFill>
          <a:uFillTx/>
          <a:latin typeface="Adobe Clean"/>
          <a:ea typeface="Adobe Clean"/>
          <a:cs typeface="Adobe Clean"/>
          <a:sym typeface="Adobe Clean"/>
        </a:defRPr>
      </a:lvl5pPr>
      <a:lvl6pPr marL="0" marR="0" indent="0" algn="l" defTabSz="1088291" rtl="0" latinLnBrk="0">
        <a:lnSpc>
          <a:spcPct val="100000"/>
        </a:lnSpc>
        <a:spcBef>
          <a:spcPts val="0"/>
        </a:spcBef>
        <a:spcAft>
          <a:spcPts val="0"/>
        </a:spcAft>
        <a:buClrTx/>
        <a:buSzTx/>
        <a:buFontTx/>
        <a:buNone/>
        <a:tabLst/>
        <a:defRPr b="1" baseline="0" cap="none" i="0" spc="0" strike="noStrike" sz="3600" u="none">
          <a:solidFill>
            <a:schemeClr val="accent6"/>
          </a:solidFill>
          <a:uFillTx/>
          <a:latin typeface="Adobe Clean"/>
          <a:ea typeface="Adobe Clean"/>
          <a:cs typeface="Adobe Clean"/>
          <a:sym typeface="Adobe Clean"/>
        </a:defRPr>
      </a:lvl6pPr>
      <a:lvl7pPr marL="0" marR="0" indent="0" algn="l" defTabSz="1088291" rtl="0" latinLnBrk="0">
        <a:lnSpc>
          <a:spcPct val="100000"/>
        </a:lnSpc>
        <a:spcBef>
          <a:spcPts val="0"/>
        </a:spcBef>
        <a:spcAft>
          <a:spcPts val="0"/>
        </a:spcAft>
        <a:buClrTx/>
        <a:buSzTx/>
        <a:buFontTx/>
        <a:buNone/>
        <a:tabLst/>
        <a:defRPr b="1" baseline="0" cap="none" i="0" spc="0" strike="noStrike" sz="3600" u="none">
          <a:solidFill>
            <a:schemeClr val="accent6"/>
          </a:solidFill>
          <a:uFillTx/>
          <a:latin typeface="Adobe Clean"/>
          <a:ea typeface="Adobe Clean"/>
          <a:cs typeface="Adobe Clean"/>
          <a:sym typeface="Adobe Clean"/>
        </a:defRPr>
      </a:lvl7pPr>
      <a:lvl8pPr marL="0" marR="0" indent="0" algn="l" defTabSz="1088291" rtl="0" latinLnBrk="0">
        <a:lnSpc>
          <a:spcPct val="100000"/>
        </a:lnSpc>
        <a:spcBef>
          <a:spcPts val="0"/>
        </a:spcBef>
        <a:spcAft>
          <a:spcPts val="0"/>
        </a:spcAft>
        <a:buClrTx/>
        <a:buSzTx/>
        <a:buFontTx/>
        <a:buNone/>
        <a:tabLst/>
        <a:defRPr b="1" baseline="0" cap="none" i="0" spc="0" strike="noStrike" sz="3600" u="none">
          <a:solidFill>
            <a:schemeClr val="accent6"/>
          </a:solidFill>
          <a:uFillTx/>
          <a:latin typeface="Adobe Clean"/>
          <a:ea typeface="Adobe Clean"/>
          <a:cs typeface="Adobe Clean"/>
          <a:sym typeface="Adobe Clean"/>
        </a:defRPr>
      </a:lvl8pPr>
      <a:lvl9pPr marL="0" marR="0" indent="0" algn="l" defTabSz="1088291" rtl="0" latinLnBrk="0">
        <a:lnSpc>
          <a:spcPct val="100000"/>
        </a:lnSpc>
        <a:spcBef>
          <a:spcPts val="0"/>
        </a:spcBef>
        <a:spcAft>
          <a:spcPts val="0"/>
        </a:spcAft>
        <a:buClrTx/>
        <a:buSzTx/>
        <a:buFontTx/>
        <a:buNone/>
        <a:tabLst/>
        <a:defRPr b="1" baseline="0" cap="none" i="0" spc="0" strike="noStrike" sz="3600" u="none">
          <a:solidFill>
            <a:schemeClr val="accent6"/>
          </a:solidFill>
          <a:uFillTx/>
          <a:latin typeface="Adobe Clean"/>
          <a:ea typeface="Adobe Clean"/>
          <a:cs typeface="Adobe Clean"/>
          <a:sym typeface="Adobe Clean"/>
        </a:defRPr>
      </a:lvl9pPr>
    </p:titleStyle>
    <p:bodyStyle>
      <a:lvl1pPr marL="274638" marR="0" indent="-265113" algn="l" defTabSz="1088291" rtl="0" latinLnBrk="0">
        <a:lnSpc>
          <a:spcPct val="100000"/>
        </a:lnSpc>
        <a:spcBef>
          <a:spcPts val="1800"/>
        </a:spcBef>
        <a:spcAft>
          <a:spcPts val="0"/>
        </a:spcAft>
        <a:buClr>
          <a:srgbClr val="000000"/>
        </a:buClr>
        <a:buSzPct val="70000"/>
        <a:buFontTx/>
        <a:buChar char="▪"/>
        <a:tabLst/>
        <a:defRPr b="0" baseline="0" cap="none" i="0" spc="0" strike="noStrike" sz="2200" u="none">
          <a:solidFill>
            <a:srgbClr val="000000"/>
          </a:solidFill>
          <a:uFillTx/>
          <a:latin typeface="Adobe Clean"/>
          <a:ea typeface="Adobe Clean"/>
          <a:cs typeface="Adobe Clean"/>
          <a:sym typeface="Adobe Clean"/>
        </a:defRPr>
      </a:lvl1pPr>
      <a:lvl2pPr marL="579288" marR="0" indent="-303437" algn="l" defTabSz="1088291" rtl="0" latinLnBrk="0">
        <a:lnSpc>
          <a:spcPct val="100000"/>
        </a:lnSpc>
        <a:spcBef>
          <a:spcPts val="1800"/>
        </a:spcBef>
        <a:spcAft>
          <a:spcPts val="0"/>
        </a:spcAft>
        <a:buClr>
          <a:srgbClr val="000000"/>
        </a:buClr>
        <a:buSzPct val="70000"/>
        <a:buFontTx/>
        <a:buChar char="▪"/>
        <a:tabLst/>
        <a:defRPr b="0" baseline="0" cap="none" i="0" spc="0" strike="noStrike" sz="2200" u="none">
          <a:solidFill>
            <a:srgbClr val="000000"/>
          </a:solidFill>
          <a:uFillTx/>
          <a:latin typeface="Adobe Clean"/>
          <a:ea typeface="Adobe Clean"/>
          <a:cs typeface="Adobe Clean"/>
          <a:sym typeface="Adobe Clean"/>
        </a:defRPr>
      </a:lvl2pPr>
      <a:lvl3pPr marL="796484" marR="0" indent="-244781" algn="l" defTabSz="1088291" rtl="0" latinLnBrk="0">
        <a:lnSpc>
          <a:spcPct val="100000"/>
        </a:lnSpc>
        <a:spcBef>
          <a:spcPts val="1800"/>
        </a:spcBef>
        <a:spcAft>
          <a:spcPts val="0"/>
        </a:spcAft>
        <a:buClr>
          <a:srgbClr val="000000"/>
        </a:buClr>
        <a:buSzPct val="70000"/>
        <a:buFontTx/>
        <a:buChar char="▪"/>
        <a:tabLst/>
        <a:defRPr b="0" baseline="0" cap="none" i="0" spc="0" strike="noStrike" sz="2200" u="none">
          <a:solidFill>
            <a:srgbClr val="000000"/>
          </a:solidFill>
          <a:uFillTx/>
          <a:latin typeface="Adobe Clean"/>
          <a:ea typeface="Adobe Clean"/>
          <a:cs typeface="Adobe Clean"/>
          <a:sym typeface="Adobe Clean"/>
        </a:defRPr>
      </a:lvl3pPr>
      <a:lvl4pPr marL="994452" marR="0" indent="-242473" algn="l" defTabSz="1088291" rtl="0" latinLnBrk="0">
        <a:lnSpc>
          <a:spcPct val="100000"/>
        </a:lnSpc>
        <a:spcBef>
          <a:spcPts val="1800"/>
        </a:spcBef>
        <a:spcAft>
          <a:spcPts val="0"/>
        </a:spcAft>
        <a:buClr>
          <a:srgbClr val="000000"/>
        </a:buClr>
        <a:buSzPct val="70000"/>
        <a:buFontTx/>
        <a:buChar char="▪"/>
        <a:tabLst/>
        <a:defRPr b="0" baseline="0" cap="none" i="0" spc="0" strike="noStrike" sz="2200" u="none">
          <a:solidFill>
            <a:srgbClr val="000000"/>
          </a:solidFill>
          <a:uFillTx/>
          <a:latin typeface="Adobe Clean"/>
          <a:ea typeface="Adobe Clean"/>
          <a:cs typeface="Adobe Clean"/>
          <a:sym typeface="Adobe Clean"/>
        </a:defRPr>
      </a:lvl4pPr>
      <a:lvl5pPr marL="1167105" marR="0" indent="-216740" algn="l" defTabSz="1088291" rtl="0" latinLnBrk="0">
        <a:lnSpc>
          <a:spcPct val="100000"/>
        </a:lnSpc>
        <a:spcBef>
          <a:spcPts val="1800"/>
        </a:spcBef>
        <a:spcAft>
          <a:spcPts val="0"/>
        </a:spcAft>
        <a:buClr>
          <a:srgbClr val="000000"/>
        </a:buClr>
        <a:buSzPct val="70000"/>
        <a:buFontTx/>
        <a:buChar char="▪"/>
        <a:tabLst/>
        <a:defRPr b="0" baseline="0" cap="none" i="0" spc="0" strike="noStrike" sz="2200" u="none">
          <a:solidFill>
            <a:srgbClr val="000000"/>
          </a:solidFill>
          <a:uFillTx/>
          <a:latin typeface="Adobe Clean"/>
          <a:ea typeface="Adobe Clean"/>
          <a:cs typeface="Adobe Clean"/>
          <a:sym typeface="Adobe Clean"/>
        </a:defRPr>
      </a:lvl5pPr>
      <a:lvl6pPr marL="2970126" marR="0" indent="-249400" algn="l" defTabSz="1088291" rtl="0" latinLnBrk="0">
        <a:lnSpc>
          <a:spcPct val="100000"/>
        </a:lnSpc>
        <a:spcBef>
          <a:spcPts val="1800"/>
        </a:spcBef>
        <a:spcAft>
          <a:spcPts val="0"/>
        </a:spcAft>
        <a:buClr>
          <a:srgbClr val="000000"/>
        </a:buClr>
        <a:buSzPct val="100000"/>
        <a:buFontTx/>
        <a:buChar char="•"/>
        <a:tabLst/>
        <a:defRPr b="0" baseline="0" cap="none" i="0" spc="0" strike="noStrike" sz="2200" u="none">
          <a:solidFill>
            <a:srgbClr val="000000"/>
          </a:solidFill>
          <a:uFillTx/>
          <a:latin typeface="Adobe Clean"/>
          <a:ea typeface="Adobe Clean"/>
          <a:cs typeface="Adobe Clean"/>
          <a:sym typeface="Adobe Clean"/>
        </a:defRPr>
      </a:lvl6pPr>
      <a:lvl7pPr marL="3514271" marR="0" indent="-249400" algn="l" defTabSz="1088291" rtl="0" latinLnBrk="0">
        <a:lnSpc>
          <a:spcPct val="100000"/>
        </a:lnSpc>
        <a:spcBef>
          <a:spcPts val="1800"/>
        </a:spcBef>
        <a:spcAft>
          <a:spcPts val="0"/>
        </a:spcAft>
        <a:buClr>
          <a:srgbClr val="000000"/>
        </a:buClr>
        <a:buSzPct val="100000"/>
        <a:buFontTx/>
        <a:buChar char="•"/>
        <a:tabLst/>
        <a:defRPr b="0" baseline="0" cap="none" i="0" spc="0" strike="noStrike" sz="2200" u="none">
          <a:solidFill>
            <a:srgbClr val="000000"/>
          </a:solidFill>
          <a:uFillTx/>
          <a:latin typeface="Adobe Clean"/>
          <a:ea typeface="Adobe Clean"/>
          <a:cs typeface="Adobe Clean"/>
          <a:sym typeface="Adobe Clean"/>
        </a:defRPr>
      </a:lvl7pPr>
      <a:lvl8pPr marL="4058416" marR="0" indent="-249400" algn="l" defTabSz="1088291" rtl="0" latinLnBrk="0">
        <a:lnSpc>
          <a:spcPct val="100000"/>
        </a:lnSpc>
        <a:spcBef>
          <a:spcPts val="1800"/>
        </a:spcBef>
        <a:spcAft>
          <a:spcPts val="0"/>
        </a:spcAft>
        <a:buClr>
          <a:srgbClr val="000000"/>
        </a:buClr>
        <a:buSzPct val="100000"/>
        <a:buFontTx/>
        <a:buChar char="•"/>
        <a:tabLst/>
        <a:defRPr b="0" baseline="0" cap="none" i="0" spc="0" strike="noStrike" sz="2200" u="none">
          <a:solidFill>
            <a:srgbClr val="000000"/>
          </a:solidFill>
          <a:uFillTx/>
          <a:latin typeface="Adobe Clean"/>
          <a:ea typeface="Adobe Clean"/>
          <a:cs typeface="Adobe Clean"/>
          <a:sym typeface="Adobe Clean"/>
        </a:defRPr>
      </a:lvl8pPr>
      <a:lvl9pPr marL="4602562" marR="0" indent="-249400" algn="l" defTabSz="1088291" rtl="0" latinLnBrk="0">
        <a:lnSpc>
          <a:spcPct val="100000"/>
        </a:lnSpc>
        <a:spcBef>
          <a:spcPts val="1800"/>
        </a:spcBef>
        <a:spcAft>
          <a:spcPts val="0"/>
        </a:spcAft>
        <a:buClr>
          <a:srgbClr val="000000"/>
        </a:buClr>
        <a:buSzPct val="100000"/>
        <a:buFontTx/>
        <a:buChar char="•"/>
        <a:tabLst/>
        <a:defRPr b="0" baseline="0" cap="none" i="0" spc="0" strike="noStrike" sz="2200" u="none">
          <a:solidFill>
            <a:srgbClr val="000000"/>
          </a:solidFill>
          <a:uFillTx/>
          <a:latin typeface="Adobe Clean"/>
          <a:ea typeface="Adobe Clean"/>
          <a:cs typeface="Adobe Clean"/>
          <a:sym typeface="Adobe Clean"/>
        </a:defRPr>
      </a:lvl9pPr>
    </p:bodyStyle>
    <p:otherStyle>
      <a:lvl1pPr marL="0" marR="0" indent="0" algn="ctr" defTabSz="914400" rtl="0" latinLnBrk="0">
        <a:lnSpc>
          <a:spcPct val="100000"/>
        </a:lnSpc>
        <a:spcBef>
          <a:spcPts val="0"/>
        </a:spcBef>
        <a:spcAft>
          <a:spcPts val="0"/>
        </a:spcAft>
        <a:buClrTx/>
        <a:buSzTx/>
        <a:buFontTx/>
        <a:buNone/>
        <a:tabLst/>
        <a:defRPr b="0" baseline="0" cap="none" i="0" spc="0" strike="noStrike" sz="800" u="none">
          <a:solidFill>
            <a:schemeClr val="tx1"/>
          </a:solidFill>
          <a:uFillTx/>
          <a:latin typeface="+mn-lt"/>
          <a:ea typeface="+mn-ea"/>
          <a:cs typeface="+mn-cs"/>
          <a:sym typeface="Adobe Clean"/>
        </a:defRPr>
      </a:lvl1pPr>
      <a:lvl2pPr marL="0" marR="0" indent="457200" algn="ctr" defTabSz="914400" rtl="0" latinLnBrk="0">
        <a:lnSpc>
          <a:spcPct val="100000"/>
        </a:lnSpc>
        <a:spcBef>
          <a:spcPts val="0"/>
        </a:spcBef>
        <a:spcAft>
          <a:spcPts val="0"/>
        </a:spcAft>
        <a:buClrTx/>
        <a:buSzTx/>
        <a:buFontTx/>
        <a:buNone/>
        <a:tabLst/>
        <a:defRPr b="0" baseline="0" cap="none" i="0" spc="0" strike="noStrike" sz="800" u="none">
          <a:solidFill>
            <a:schemeClr val="tx1"/>
          </a:solidFill>
          <a:uFillTx/>
          <a:latin typeface="+mn-lt"/>
          <a:ea typeface="+mn-ea"/>
          <a:cs typeface="+mn-cs"/>
          <a:sym typeface="Adobe Clean"/>
        </a:defRPr>
      </a:lvl2pPr>
      <a:lvl3pPr marL="0" marR="0" indent="914400" algn="ctr" defTabSz="914400" rtl="0" latinLnBrk="0">
        <a:lnSpc>
          <a:spcPct val="100000"/>
        </a:lnSpc>
        <a:spcBef>
          <a:spcPts val="0"/>
        </a:spcBef>
        <a:spcAft>
          <a:spcPts val="0"/>
        </a:spcAft>
        <a:buClrTx/>
        <a:buSzTx/>
        <a:buFontTx/>
        <a:buNone/>
        <a:tabLst/>
        <a:defRPr b="0" baseline="0" cap="none" i="0" spc="0" strike="noStrike" sz="800" u="none">
          <a:solidFill>
            <a:schemeClr val="tx1"/>
          </a:solidFill>
          <a:uFillTx/>
          <a:latin typeface="+mn-lt"/>
          <a:ea typeface="+mn-ea"/>
          <a:cs typeface="+mn-cs"/>
          <a:sym typeface="Adobe Clean"/>
        </a:defRPr>
      </a:lvl3pPr>
      <a:lvl4pPr marL="0" marR="0" indent="1371600" algn="ctr" defTabSz="914400" rtl="0" latinLnBrk="0">
        <a:lnSpc>
          <a:spcPct val="100000"/>
        </a:lnSpc>
        <a:spcBef>
          <a:spcPts val="0"/>
        </a:spcBef>
        <a:spcAft>
          <a:spcPts val="0"/>
        </a:spcAft>
        <a:buClrTx/>
        <a:buSzTx/>
        <a:buFontTx/>
        <a:buNone/>
        <a:tabLst/>
        <a:defRPr b="0" baseline="0" cap="none" i="0" spc="0" strike="noStrike" sz="800" u="none">
          <a:solidFill>
            <a:schemeClr val="tx1"/>
          </a:solidFill>
          <a:uFillTx/>
          <a:latin typeface="+mn-lt"/>
          <a:ea typeface="+mn-ea"/>
          <a:cs typeface="+mn-cs"/>
          <a:sym typeface="Adobe Clean"/>
        </a:defRPr>
      </a:lvl4pPr>
      <a:lvl5pPr marL="0" marR="0" indent="1828800" algn="ctr" defTabSz="914400" rtl="0" latinLnBrk="0">
        <a:lnSpc>
          <a:spcPct val="100000"/>
        </a:lnSpc>
        <a:spcBef>
          <a:spcPts val="0"/>
        </a:spcBef>
        <a:spcAft>
          <a:spcPts val="0"/>
        </a:spcAft>
        <a:buClrTx/>
        <a:buSzTx/>
        <a:buFontTx/>
        <a:buNone/>
        <a:tabLst/>
        <a:defRPr b="0" baseline="0" cap="none" i="0" spc="0" strike="noStrike" sz="800" u="none">
          <a:solidFill>
            <a:schemeClr val="tx1"/>
          </a:solidFill>
          <a:uFillTx/>
          <a:latin typeface="+mn-lt"/>
          <a:ea typeface="+mn-ea"/>
          <a:cs typeface="+mn-cs"/>
          <a:sym typeface="Adobe Clean"/>
        </a:defRPr>
      </a:lvl5pPr>
      <a:lvl6pPr marL="0" marR="0" indent="2286000" algn="ctr" defTabSz="914400" rtl="0" latinLnBrk="0">
        <a:lnSpc>
          <a:spcPct val="100000"/>
        </a:lnSpc>
        <a:spcBef>
          <a:spcPts val="0"/>
        </a:spcBef>
        <a:spcAft>
          <a:spcPts val="0"/>
        </a:spcAft>
        <a:buClrTx/>
        <a:buSzTx/>
        <a:buFontTx/>
        <a:buNone/>
        <a:tabLst/>
        <a:defRPr b="0" baseline="0" cap="none" i="0" spc="0" strike="noStrike" sz="800" u="none">
          <a:solidFill>
            <a:schemeClr val="tx1"/>
          </a:solidFill>
          <a:uFillTx/>
          <a:latin typeface="+mn-lt"/>
          <a:ea typeface="+mn-ea"/>
          <a:cs typeface="+mn-cs"/>
          <a:sym typeface="Adobe Clean"/>
        </a:defRPr>
      </a:lvl6pPr>
      <a:lvl7pPr marL="0" marR="0" indent="2743200" algn="ctr" defTabSz="914400" rtl="0" latinLnBrk="0">
        <a:lnSpc>
          <a:spcPct val="100000"/>
        </a:lnSpc>
        <a:spcBef>
          <a:spcPts val="0"/>
        </a:spcBef>
        <a:spcAft>
          <a:spcPts val="0"/>
        </a:spcAft>
        <a:buClrTx/>
        <a:buSzTx/>
        <a:buFontTx/>
        <a:buNone/>
        <a:tabLst/>
        <a:defRPr b="0" baseline="0" cap="none" i="0" spc="0" strike="noStrike" sz="800" u="none">
          <a:solidFill>
            <a:schemeClr val="tx1"/>
          </a:solidFill>
          <a:uFillTx/>
          <a:latin typeface="+mn-lt"/>
          <a:ea typeface="+mn-ea"/>
          <a:cs typeface="+mn-cs"/>
          <a:sym typeface="Adobe Clean"/>
        </a:defRPr>
      </a:lvl7pPr>
      <a:lvl8pPr marL="0" marR="0" indent="3200400" algn="ctr" defTabSz="914400" rtl="0" latinLnBrk="0">
        <a:lnSpc>
          <a:spcPct val="100000"/>
        </a:lnSpc>
        <a:spcBef>
          <a:spcPts val="0"/>
        </a:spcBef>
        <a:spcAft>
          <a:spcPts val="0"/>
        </a:spcAft>
        <a:buClrTx/>
        <a:buSzTx/>
        <a:buFontTx/>
        <a:buNone/>
        <a:tabLst/>
        <a:defRPr b="0" baseline="0" cap="none" i="0" spc="0" strike="noStrike" sz="800" u="none">
          <a:solidFill>
            <a:schemeClr val="tx1"/>
          </a:solidFill>
          <a:uFillTx/>
          <a:latin typeface="+mn-lt"/>
          <a:ea typeface="+mn-ea"/>
          <a:cs typeface="+mn-cs"/>
          <a:sym typeface="Adobe Clean"/>
        </a:defRPr>
      </a:lvl8pPr>
      <a:lvl9pPr marL="0" marR="0" indent="3657600" algn="ctr" defTabSz="914400" rtl="0" latinLnBrk="0">
        <a:lnSpc>
          <a:spcPct val="100000"/>
        </a:lnSpc>
        <a:spcBef>
          <a:spcPts val="0"/>
        </a:spcBef>
        <a:spcAft>
          <a:spcPts val="0"/>
        </a:spcAft>
        <a:buClrTx/>
        <a:buSzTx/>
        <a:buFontTx/>
        <a:buNone/>
        <a:tabLst/>
        <a:defRPr b="0" baseline="0" cap="none" i="0" spc="0" strike="noStrike" sz="800" u="none">
          <a:solidFill>
            <a:schemeClr val="tx1"/>
          </a:solidFill>
          <a:uFillTx/>
          <a:latin typeface="+mn-lt"/>
          <a:ea typeface="+mn-ea"/>
          <a:cs typeface="+mn-cs"/>
          <a:sym typeface="Adobe Clean"/>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hyperlink" Target="https://www.swift.org/blog/swift-5-exclusivity/" TargetMode="External"/></Relationships>

</file>

<file path=ppt/slides/_rels/slide2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hyperlink" Target="https://doc.rust-lang.org/book/ch04-02-references-and-borrowing.html" TargetMode="External"/></Relationships>

</file>

<file path=ppt/slides/_rels/slide2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3.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4.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5.xml"/></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4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7.xml"/></Relationships>

</file>

<file path=ppt/slides/_rels/slide4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arxiv.org/pdf/1901.01930" TargetMode="External"/></Relationships>

</file>

<file path=ppt/slides/_rels/slide4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arxiv.org/pdf/1901.01930" TargetMode="External"/></Relationships>

</file>

<file path=ppt/slides/_rels/slide4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8.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png"/><Relationship Id="rId3" Type="http://schemas.openxmlformats.org/officeDocument/2006/relationships/image" Target="../media/image9.png"/></Relationships>

</file>

<file path=ppt/slides/_rels/slide4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image" Target="../media/image1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Title 3"/>
          <p:cNvSpPr txBox="1"/>
          <p:nvPr>
            <p:ph type="title"/>
          </p:nvPr>
        </p:nvSpPr>
        <p:spPr>
          <a:xfrm>
            <a:off x="2203704" y="2798064"/>
            <a:ext cx="6432294" cy="1216153"/>
          </a:xfrm>
          <a:prstGeom prst="rect">
            <a:avLst/>
          </a:prstGeom>
        </p:spPr>
        <p:txBody>
          <a:bodyPr/>
          <a:lstStyle/>
          <a:p>
            <a:pPr/>
            <a:r>
              <a:t>Local Reasoning in </a:t>
            </a:r>
            <a:r>
              <a:rPr strike="sngStrike"/>
              <a:t>Any Language</a:t>
            </a:r>
          </a:p>
        </p:txBody>
      </p:sp>
      <p:sp>
        <p:nvSpPr>
          <p:cNvPr id="118" name="Content Placeholder 4"/>
          <p:cNvSpPr txBox="1"/>
          <p:nvPr>
            <p:ph type="body" sz="quarter" idx="1"/>
          </p:nvPr>
        </p:nvSpPr>
        <p:spPr>
          <a:prstGeom prst="rect">
            <a:avLst/>
          </a:prstGeom>
        </p:spPr>
        <p:txBody>
          <a:bodyPr/>
          <a:lstStyle/>
          <a:p>
            <a:pPr/>
            <a:r>
              <a:t>Sean Parent  |  Sr. Principal Scientist</a:t>
            </a:r>
            <a:br/>
            <a:r>
              <a:t>Software Technology Lab</a:t>
            </a:r>
          </a:p>
        </p:txBody>
      </p:sp>
      <p:sp>
        <p:nvSpPr>
          <p:cNvPr id="119" name="C++"/>
          <p:cNvSpPr txBox="1"/>
          <p:nvPr/>
        </p:nvSpPr>
        <p:spPr>
          <a:xfrm rot="21010153">
            <a:off x="6511024" y="2307485"/>
            <a:ext cx="869951" cy="6629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b="1" sz="3600">
                <a:solidFill>
                  <a:schemeClr val="accent6"/>
                </a:solidFill>
              </a:defRPr>
            </a:lvl1pPr>
          </a:lstStyle>
          <a:p>
            <a:pPr/>
            <a:r>
              <a:t>C++</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Title 3"/>
          <p:cNvSpPr txBox="1"/>
          <p:nvPr>
            <p:ph type="title"/>
          </p:nvPr>
        </p:nvSpPr>
        <p:spPr>
          <a:xfrm>
            <a:off x="304721" y="287506"/>
            <a:ext cx="11579384" cy="674519"/>
          </a:xfrm>
          <a:prstGeom prst="rect">
            <a:avLst/>
          </a:prstGeom>
        </p:spPr>
        <p:txBody>
          <a:bodyPr/>
          <a:lstStyle/>
          <a:p>
            <a:pPr/>
            <a:r>
              <a:t>Function Arguments</a:t>
            </a:r>
          </a:p>
        </p:txBody>
      </p:sp>
      <p:sp>
        <p:nvSpPr>
          <p:cNvPr id="166" name="Content Placeholder 4"/>
          <p:cNvSpPr txBox="1"/>
          <p:nvPr>
            <p:ph type="body" idx="1"/>
          </p:nvPr>
        </p:nvSpPr>
        <p:spPr>
          <a:xfrm>
            <a:off x="304720" y="1431923"/>
            <a:ext cx="11582481" cy="4593973"/>
          </a:xfrm>
          <a:prstGeom prst="rect">
            <a:avLst/>
          </a:prstGeom>
        </p:spPr>
        <p:txBody>
          <a:bodyPr/>
          <a:lstStyle/>
          <a:p>
            <a:pPr lvl="2"/>
            <a:r>
              <a:t>// Increments the value of `x` by 1</a:t>
            </a:r>
          </a:p>
          <a:p>
            <a:pPr lvl="2"/>
            <a:r>
              <a:t>// Precondition: no other thread of execution is accessing `x`</a:t>
            </a:r>
          </a:p>
          <a:p>
            <a:pPr lvl="2"/>
            <a:r>
              <a:t>//     during this operation</a:t>
            </a:r>
          </a:p>
          <a:p>
            <a:pPr lvl="2"/>
            <a:r>
              <a:t>void a(int&amp; x) { x += 1; }</a:t>
            </a:r>
          </a:p>
        </p:txBody>
      </p:sp>
      <p:sp>
        <p:nvSpPr>
          <p:cNvPr id="16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Title 3"/>
          <p:cNvSpPr txBox="1"/>
          <p:nvPr>
            <p:ph type="title"/>
          </p:nvPr>
        </p:nvSpPr>
        <p:spPr>
          <a:xfrm>
            <a:off x="304721" y="287506"/>
            <a:ext cx="11579384" cy="674519"/>
          </a:xfrm>
          <a:prstGeom prst="rect">
            <a:avLst/>
          </a:prstGeom>
        </p:spPr>
        <p:txBody>
          <a:bodyPr/>
          <a:lstStyle/>
          <a:p>
            <a:pPr/>
            <a:r>
              <a:t>General Preconditions:</a:t>
            </a:r>
          </a:p>
        </p:txBody>
      </p:sp>
      <p:sp>
        <p:nvSpPr>
          <p:cNvPr id="172" name="Content Placeholder 4"/>
          <p:cNvSpPr txBox="1"/>
          <p:nvPr>
            <p:ph type="body" idx="1"/>
          </p:nvPr>
        </p:nvSpPr>
        <p:spPr>
          <a:xfrm>
            <a:off x="304720" y="1431923"/>
            <a:ext cx="11582481" cy="4593973"/>
          </a:xfrm>
          <a:prstGeom prst="rect">
            <a:avLst/>
          </a:prstGeom>
        </p:spPr>
        <p:txBody>
          <a:bodyPr/>
          <a:lstStyle/>
          <a:p>
            <a:pPr/>
            <a:r>
              <a:t>Arguments passed to a function by non-const reference cannot be accessed by other threads during the operation</a:t>
            </a:r>
          </a:p>
          <a:p>
            <a:pPr/>
            <a:r>
              <a:t>Arguments passed to a function by const reference cannot be written by another thread during the operation</a:t>
            </a:r>
          </a:p>
          <a:p>
            <a:pPr lvl="1"/>
            <a:r>
              <a:t>Unless otherwise specified</a:t>
            </a:r>
          </a:p>
        </p:txBody>
      </p:sp>
      <p:sp>
        <p:nvSpPr>
          <p:cNvPr id="173" name="Slide Number"/>
          <p:cNvSpPr txBox="1"/>
          <p:nvPr>
            <p:ph type="sldNum" sz="quarter" idx="2"/>
          </p:nvPr>
        </p:nvSpPr>
        <p:spPr>
          <a:xfrm>
            <a:off x="5984880" y="6506918"/>
            <a:ext cx="219065"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Title 3"/>
          <p:cNvSpPr txBox="1"/>
          <p:nvPr>
            <p:ph type="title"/>
          </p:nvPr>
        </p:nvSpPr>
        <p:spPr>
          <a:xfrm>
            <a:off x="304721" y="287506"/>
            <a:ext cx="11579384" cy="674519"/>
          </a:xfrm>
          <a:prstGeom prst="rect">
            <a:avLst/>
          </a:prstGeom>
        </p:spPr>
        <p:txBody>
          <a:bodyPr/>
          <a:lstStyle/>
          <a:p>
            <a:pPr/>
            <a:r>
              <a:t>Function Arguments</a:t>
            </a:r>
          </a:p>
        </p:txBody>
      </p:sp>
      <p:sp>
        <p:nvSpPr>
          <p:cNvPr id="178" name="Content Placeholder 4"/>
          <p:cNvSpPr txBox="1"/>
          <p:nvPr>
            <p:ph type="body" idx="1"/>
          </p:nvPr>
        </p:nvSpPr>
        <p:spPr>
          <a:xfrm>
            <a:off x="304720" y="1431923"/>
            <a:ext cx="11582481" cy="4593973"/>
          </a:xfrm>
          <a:prstGeom prst="rect">
            <a:avLst/>
          </a:prstGeom>
        </p:spPr>
        <p:txBody>
          <a:bodyPr/>
          <a:lstStyle/>
          <a:p>
            <a:pPr lvl="2"/>
            <a:r>
              <a:t>// Increments the value of `x` by 1</a:t>
            </a:r>
          </a:p>
          <a:p>
            <a:pPr lvl="2"/>
            <a:r>
              <a:t>void a(int&amp; x) { x += 1; }</a:t>
            </a:r>
          </a:p>
        </p:txBody>
      </p:sp>
      <p:sp>
        <p:nvSpPr>
          <p:cNvPr id="179" name="Slide Number"/>
          <p:cNvSpPr txBox="1"/>
          <p:nvPr>
            <p:ph type="sldNum" sz="quarter" idx="2"/>
          </p:nvPr>
        </p:nvSpPr>
        <p:spPr>
          <a:xfrm>
            <a:off x="5973069" y="6506918"/>
            <a:ext cx="242687"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Title 3"/>
          <p:cNvSpPr txBox="1"/>
          <p:nvPr>
            <p:ph type="title"/>
          </p:nvPr>
        </p:nvSpPr>
        <p:spPr>
          <a:xfrm>
            <a:off x="304721" y="287506"/>
            <a:ext cx="11579384" cy="674519"/>
          </a:xfrm>
          <a:prstGeom prst="rect">
            <a:avLst/>
          </a:prstGeom>
        </p:spPr>
        <p:txBody>
          <a:bodyPr/>
          <a:lstStyle/>
          <a:p>
            <a:pPr/>
            <a:r>
              <a:t>Transformations and Actions</a:t>
            </a:r>
          </a:p>
        </p:txBody>
      </p:sp>
      <p:sp>
        <p:nvSpPr>
          <p:cNvPr id="184" name="Content Placeholder 4"/>
          <p:cNvSpPr txBox="1"/>
          <p:nvPr>
            <p:ph type="body" idx="1"/>
          </p:nvPr>
        </p:nvSpPr>
        <p:spPr>
          <a:xfrm>
            <a:off x="304720" y="1431923"/>
            <a:ext cx="11582481" cy="4593973"/>
          </a:xfrm>
          <a:prstGeom prst="rect">
            <a:avLst/>
          </a:prstGeom>
        </p:spPr>
        <p:txBody>
          <a:bodyPr/>
          <a:lstStyle/>
          <a:p>
            <a:pPr/>
            <a:r>
              <a:t>There is a duality between transformations and the corresponding actions: An action is defined in terms of a transformation, and vice versa:</a:t>
            </a:r>
          </a:p>
          <a:p>
            <a:pPr lvl="2"/>
          </a:p>
          <a:p>
            <a:pPr lvl="2"/>
            <a:r>
              <a:t>void a(T&amp; x) { x = f(x); } // action from transformation</a:t>
            </a:r>
          </a:p>
          <a:p>
            <a:pPr/>
            <a:r>
              <a:t>and</a:t>
            </a:r>
          </a:p>
          <a:p>
            <a:pPr lvl="2"/>
          </a:p>
          <a:p>
            <a:pPr lvl="2"/>
            <a:r>
              <a:t>T f(T x) { a(x); return x; } // transformation from action</a:t>
            </a:r>
          </a:p>
          <a:p>
            <a:pPr/>
          </a:p>
          <a:p>
            <a:pPr lvl="1"/>
            <a:r>
              <a:t>– Elements of Programming, Section 2.5</a:t>
            </a:r>
          </a:p>
        </p:txBody>
      </p:sp>
      <p:sp>
        <p:nvSpPr>
          <p:cNvPr id="185" name="Slide Number"/>
          <p:cNvSpPr txBox="1"/>
          <p:nvPr>
            <p:ph type="sldNum" sz="quarter" idx="2"/>
          </p:nvPr>
        </p:nvSpPr>
        <p:spPr>
          <a:xfrm>
            <a:off x="5972384" y="6506918"/>
            <a:ext cx="244058"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Title 3"/>
          <p:cNvSpPr txBox="1"/>
          <p:nvPr>
            <p:ph type="title"/>
          </p:nvPr>
        </p:nvSpPr>
        <p:spPr>
          <a:xfrm>
            <a:off x="304721" y="287506"/>
            <a:ext cx="11579384" cy="674519"/>
          </a:xfrm>
          <a:prstGeom prst="rect">
            <a:avLst/>
          </a:prstGeom>
        </p:spPr>
        <p:txBody>
          <a:bodyPr/>
          <a:lstStyle/>
          <a:p>
            <a:pPr/>
            <a:r>
              <a:t>Argument Passing</a:t>
            </a:r>
          </a:p>
        </p:txBody>
      </p:sp>
      <p:sp>
        <p:nvSpPr>
          <p:cNvPr id="190" name="Content Placeholder 4"/>
          <p:cNvSpPr txBox="1"/>
          <p:nvPr>
            <p:ph type="body" idx="1"/>
          </p:nvPr>
        </p:nvSpPr>
        <p:spPr>
          <a:xfrm>
            <a:off x="304720" y="1431923"/>
            <a:ext cx="11582481" cy="4593973"/>
          </a:xfrm>
          <a:prstGeom prst="rect">
            <a:avLst/>
          </a:prstGeom>
        </p:spPr>
        <p:txBody>
          <a:bodyPr/>
          <a:lstStyle/>
          <a:p>
            <a:pPr/>
            <a:r>
              <a:rPr i="1"/>
              <a:t>let</a:t>
            </a:r>
            <a:r>
              <a:t> arguments</a:t>
            </a:r>
          </a:p>
          <a:p>
            <a:pPr lvl="1"/>
            <a:r>
              <a:rPr>
                <a:latin typeface="Menlo Regular"/>
                <a:ea typeface="Menlo Regular"/>
                <a:cs typeface="Menlo Regular"/>
                <a:sym typeface="Menlo Regular"/>
              </a:rPr>
              <a:t>const T&amp;</a:t>
            </a:r>
            <a:endParaRPr>
              <a:latin typeface="Menlo Regular"/>
              <a:ea typeface="Menlo Regular"/>
              <a:cs typeface="Menlo Regular"/>
              <a:sym typeface="Menlo Regular"/>
            </a:endParaRPr>
          </a:p>
          <a:p>
            <a:pPr/>
            <a:r>
              <a:rPr i="1"/>
              <a:t>inout</a:t>
            </a:r>
            <a:r>
              <a:t> arguments</a:t>
            </a:r>
          </a:p>
          <a:p>
            <a:pPr lvl="1"/>
            <a:r>
              <a:t>T&amp;</a:t>
            </a:r>
          </a:p>
          <a:p>
            <a:pPr/>
            <a:r>
              <a:rPr i="1"/>
              <a:t>sink</a:t>
            </a:r>
            <a:r>
              <a:t> arguments</a:t>
            </a:r>
          </a:p>
          <a:p>
            <a:pPr lvl="1"/>
            <a:r>
              <a:rPr>
                <a:latin typeface="Menlo Regular"/>
                <a:ea typeface="Menlo Regular"/>
                <a:cs typeface="Menlo Regular"/>
                <a:sym typeface="Menlo Regular"/>
              </a:rPr>
              <a:t>T&amp;&amp;, </a:t>
            </a:r>
            <a:r>
              <a:t>use a constraint when T is deduced</a:t>
            </a:r>
          </a:p>
          <a:p>
            <a:pPr lvl="2"/>
          </a:p>
          <a:p>
            <a:pPr lvl="2"/>
            <a:r>
              <a:t>template &lt;class T&gt;</a:t>
            </a:r>
          </a:p>
          <a:p>
            <a:pPr lvl="2"/>
            <a:r>
              <a:t>void f(T&amp;&amp;) requires std::is_rvalue_reference_v&lt;T&amp;&amp;&gt;;</a:t>
            </a:r>
          </a:p>
        </p:txBody>
      </p:sp>
      <p:sp>
        <p:nvSpPr>
          <p:cNvPr id="191" name="Slide Number"/>
          <p:cNvSpPr txBox="1"/>
          <p:nvPr>
            <p:ph type="sldNum" sz="quarter" idx="2"/>
          </p:nvPr>
        </p:nvSpPr>
        <p:spPr>
          <a:xfrm>
            <a:off x="5971012" y="6506918"/>
            <a:ext cx="246802"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Title 3"/>
          <p:cNvSpPr txBox="1"/>
          <p:nvPr>
            <p:ph type="title"/>
          </p:nvPr>
        </p:nvSpPr>
        <p:spPr>
          <a:xfrm>
            <a:off x="304721" y="287506"/>
            <a:ext cx="11579384" cy="674519"/>
          </a:xfrm>
          <a:prstGeom prst="rect">
            <a:avLst/>
          </a:prstGeom>
        </p:spPr>
        <p:txBody>
          <a:bodyPr/>
          <a:lstStyle/>
          <a:p>
            <a:pPr/>
            <a:r>
              <a:t>Argument Qualifiers</a:t>
            </a:r>
          </a:p>
        </p:txBody>
      </p:sp>
      <p:sp>
        <p:nvSpPr>
          <p:cNvPr id="196" name="Content Placeholder 4"/>
          <p:cNvSpPr txBox="1"/>
          <p:nvPr>
            <p:ph type="body" idx="1"/>
          </p:nvPr>
        </p:nvSpPr>
        <p:spPr>
          <a:xfrm>
            <a:off x="304720" y="1431923"/>
            <a:ext cx="11582481" cy="4593973"/>
          </a:xfrm>
          <a:prstGeom prst="rect">
            <a:avLst/>
          </a:prstGeom>
        </p:spPr>
        <p:txBody>
          <a:bodyPr/>
          <a:lstStyle/>
          <a:p>
            <a:pPr/>
            <a:r>
              <a:rPr i="1"/>
              <a:t>let</a:t>
            </a:r>
            <a:r>
              <a:t> arguments</a:t>
            </a:r>
          </a:p>
          <a:p>
            <a:pPr lvl="1"/>
            <a:r>
              <a:t>Postcondition: The client value is not modified</a:t>
            </a:r>
          </a:p>
          <a:p>
            <a:pPr/>
            <a:r>
              <a:rPr i="1"/>
              <a:t>inout</a:t>
            </a:r>
            <a:r>
              <a:t> arguments</a:t>
            </a:r>
          </a:p>
          <a:p>
            <a:pPr lvl="1"/>
            <a:r>
              <a:t>Postcondition: The client value may be modified</a:t>
            </a:r>
          </a:p>
          <a:p>
            <a:pPr/>
            <a:r>
              <a:rPr i="1"/>
              <a:t>sink</a:t>
            </a:r>
            <a:r>
              <a:t> arguments</a:t>
            </a:r>
          </a:p>
          <a:p>
            <a:pPr lvl="1"/>
            <a:r>
              <a:t>Postcondition: The client value is (assumed to be) consumed</a:t>
            </a:r>
          </a:p>
          <a:p>
            <a:pPr lvl="1"/>
            <a:r>
              <a:t>The client value may be assigned to, or destructed</a:t>
            </a:r>
          </a:p>
        </p:txBody>
      </p:sp>
      <p:sp>
        <p:nvSpPr>
          <p:cNvPr id="197" name="Slide Number"/>
          <p:cNvSpPr txBox="1"/>
          <p:nvPr>
            <p:ph type="sldNum" sz="quarter" idx="2"/>
          </p:nvPr>
        </p:nvSpPr>
        <p:spPr>
          <a:xfrm>
            <a:off x="5973222" y="6506918"/>
            <a:ext cx="242382"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A more complex action"/>
          <p:cNvSpPr txBox="1"/>
          <p:nvPr>
            <p:ph type="title"/>
          </p:nvPr>
        </p:nvSpPr>
        <p:spPr>
          <a:prstGeom prst="rect">
            <a:avLst/>
          </a:prstGeom>
        </p:spPr>
        <p:txBody>
          <a:bodyPr/>
          <a:lstStyle/>
          <a:p>
            <a:pPr/>
            <a:r>
              <a:t>A more complex action</a:t>
            </a:r>
          </a:p>
        </p:txBody>
      </p:sp>
      <p:sp>
        <p:nvSpPr>
          <p:cNvPr id="202" name="// Offsets the value of x by n…"/>
          <p:cNvSpPr txBox="1"/>
          <p:nvPr>
            <p:ph type="body" idx="1"/>
          </p:nvPr>
        </p:nvSpPr>
        <p:spPr>
          <a:prstGeom prst="rect">
            <a:avLst/>
          </a:prstGeom>
        </p:spPr>
        <p:txBody>
          <a:bodyPr/>
          <a:lstStyle/>
          <a:p>
            <a:pPr lvl="2"/>
            <a:r>
              <a:t>// Offsets the value of x by n</a:t>
            </a:r>
          </a:p>
          <a:p>
            <a:pPr lvl="2"/>
            <a:r>
              <a:t>void offset(int&amp; x, const int&amp; n) {</a:t>
            </a:r>
          </a:p>
          <a:p>
            <a:pPr lvl="2"/>
            <a:r>
              <a:t>  x += n;</a:t>
            </a:r>
          </a:p>
          <a:p>
            <a:pPr lvl="2"/>
            <a:r>
              <a:t>}</a:t>
            </a:r>
          </a:p>
          <a:p>
            <a:pPr/>
            <a:r>
              <a:t>What if this is called as:</a:t>
            </a:r>
          </a:p>
          <a:p>
            <a:pPr lvl="2"/>
          </a:p>
          <a:p>
            <a:pPr lvl="2"/>
            <a:r>
              <a:t>int x{2};</a:t>
            </a:r>
          </a:p>
          <a:p>
            <a:pPr lvl="2"/>
            <a:r>
              <a:t>offset(x, x);</a:t>
            </a:r>
          </a:p>
          <a:p>
            <a:pPr lvl="2"/>
          </a:p>
          <a:p>
            <a:pPr lvl="2"/>
            <a:r>
              <a:t>println("{}", x);</a:t>
            </a:r>
          </a:p>
          <a:p>
            <a:pPr lvl="4"/>
          </a:p>
          <a:p>
            <a:pPr lvl="4"/>
            <a:r>
              <a:t>4</a:t>
            </a:r>
          </a:p>
        </p:txBody>
      </p:sp>
      <p:sp>
        <p:nvSpPr>
          <p:cNvPr id="20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02">
                                            <p:txEl>
                                              <p:pRg st="4" end="4"/>
                                            </p:txEl>
                                          </p:spTgt>
                                        </p:tgtEl>
                                        <p:attrNameLst>
                                          <p:attrName>style.visibility</p:attrName>
                                        </p:attrNameLst>
                                      </p:cBhvr>
                                      <p:to>
                                        <p:strVal val="visible"/>
                                      </p:to>
                                    </p:set>
                                  </p:childTnLst>
                                </p:cTn>
                              </p:par>
                            </p:childTnLst>
                          </p:cTn>
                        </p:par>
                        <p:par>
                          <p:cTn id="7" fill="hold">
                            <p:stCondLst>
                              <p:cond delay="0"/>
                            </p:stCondLst>
                            <p:childTnLst>
                              <p:par>
                                <p:cTn id="8" presetClass="entr" nodeType="afterEffect" presetSubtype="0" presetID="1" grpId="1" fill="hold">
                                  <p:stCondLst>
                                    <p:cond delay="0"/>
                                  </p:stCondLst>
                                  <p:iterate type="el" backwards="0">
                                    <p:tmAbs val="0"/>
                                  </p:iterate>
                                  <p:childTnLst>
                                    <p:set>
                                      <p:cBhvr>
                                        <p:cTn id="9" fill="hold"/>
                                        <p:tgtEl>
                                          <p:spTgt spid="202">
                                            <p:txEl>
                                              <p:pRg st="5" end="5"/>
                                            </p:txEl>
                                          </p:spTgt>
                                        </p:tgtEl>
                                        <p:attrNameLst>
                                          <p:attrName>style.visibility</p:attrName>
                                        </p:attrNameLst>
                                      </p:cBhvr>
                                      <p:to>
                                        <p:strVal val="visible"/>
                                      </p:to>
                                    </p:set>
                                  </p:childTnLst>
                                </p:cTn>
                              </p:par>
                            </p:childTnLst>
                          </p:cTn>
                        </p:par>
                        <p:par>
                          <p:cTn id="10" fill="hold">
                            <p:stCondLst>
                              <p:cond delay="0"/>
                            </p:stCondLst>
                            <p:childTnLst>
                              <p:par>
                                <p:cTn id="11" presetClass="entr" nodeType="afterEffect" presetSubtype="0" presetID="1" grpId="1" fill="hold">
                                  <p:stCondLst>
                                    <p:cond delay="0"/>
                                  </p:stCondLst>
                                  <p:iterate type="el" backwards="0">
                                    <p:tmAbs val="0"/>
                                  </p:iterate>
                                  <p:childTnLst>
                                    <p:set>
                                      <p:cBhvr>
                                        <p:cTn id="12" fill="hold"/>
                                        <p:tgtEl>
                                          <p:spTgt spid="202">
                                            <p:txEl>
                                              <p:pRg st="6" end="6"/>
                                            </p:txEl>
                                          </p:spTgt>
                                        </p:tgtEl>
                                        <p:attrNameLst>
                                          <p:attrName>style.visibility</p:attrName>
                                        </p:attrNameLst>
                                      </p:cBhvr>
                                      <p:to>
                                        <p:strVal val="visible"/>
                                      </p:to>
                                    </p:set>
                                  </p:childTnLst>
                                </p:cTn>
                              </p:par>
                            </p:childTnLst>
                          </p:cTn>
                        </p:par>
                        <p:par>
                          <p:cTn id="13" fill="hold">
                            <p:stCondLst>
                              <p:cond delay="0"/>
                            </p:stCondLst>
                            <p:childTnLst>
                              <p:par>
                                <p:cTn id="14" presetClass="entr" nodeType="afterEffect" presetSubtype="0" presetID="1" grpId="1" fill="hold">
                                  <p:stCondLst>
                                    <p:cond delay="0"/>
                                  </p:stCondLst>
                                  <p:iterate type="el" backwards="0">
                                    <p:tmAbs val="0"/>
                                  </p:iterate>
                                  <p:childTnLst>
                                    <p:set>
                                      <p:cBhvr>
                                        <p:cTn id="15" fill="hold"/>
                                        <p:tgtEl>
                                          <p:spTgt spid="202">
                                            <p:txEl>
                                              <p:pRg st="7" end="7"/>
                                            </p:txEl>
                                          </p:spTgt>
                                        </p:tgtEl>
                                        <p:attrNameLst>
                                          <p:attrName>style.visibility</p:attrName>
                                        </p:attrNameLst>
                                      </p:cBhvr>
                                      <p:to>
                                        <p:strVal val="visible"/>
                                      </p:to>
                                    </p:set>
                                  </p:childTnLst>
                                </p:cTn>
                              </p:par>
                            </p:childTnLst>
                          </p:cTn>
                        </p:par>
                        <p:par>
                          <p:cTn id="16" fill="hold">
                            <p:stCondLst>
                              <p:cond delay="0"/>
                            </p:stCondLst>
                            <p:childTnLst>
                              <p:par>
                                <p:cTn id="17" presetClass="entr" nodeType="afterEffect" presetSubtype="0" presetID="1" grpId="1" fill="hold">
                                  <p:stCondLst>
                                    <p:cond delay="0"/>
                                  </p:stCondLst>
                                  <p:iterate type="el" backwards="0">
                                    <p:tmAbs val="0"/>
                                  </p:iterate>
                                  <p:childTnLst>
                                    <p:set>
                                      <p:cBhvr>
                                        <p:cTn id="18" fill="hold"/>
                                        <p:tgtEl>
                                          <p:spTgt spid="202">
                                            <p:txEl>
                                              <p:pRg st="8" end="8"/>
                                            </p:txEl>
                                          </p:spTgt>
                                        </p:tgtEl>
                                        <p:attrNameLst>
                                          <p:attrName>style.visibility</p:attrName>
                                        </p:attrNameLst>
                                      </p:cBhvr>
                                      <p:to>
                                        <p:strVal val="visible"/>
                                      </p:to>
                                    </p:set>
                                  </p:childTnLst>
                                </p:cTn>
                              </p:par>
                            </p:childTnLst>
                          </p:cTn>
                        </p:par>
                        <p:par>
                          <p:cTn id="19" fill="hold">
                            <p:stCondLst>
                              <p:cond delay="0"/>
                            </p:stCondLst>
                            <p:childTnLst>
                              <p:par>
                                <p:cTn id="20" presetClass="entr" nodeType="afterEffect" presetSubtype="0" presetID="1" grpId="1" fill="hold">
                                  <p:stCondLst>
                                    <p:cond delay="0"/>
                                  </p:stCondLst>
                                  <p:iterate type="el" backwards="0">
                                    <p:tmAbs val="0"/>
                                  </p:iterate>
                                  <p:childTnLst>
                                    <p:set>
                                      <p:cBhvr>
                                        <p:cTn id="21" fill="hold"/>
                                        <p:tgtEl>
                                          <p:spTgt spid="202">
                                            <p:txEl>
                                              <p:pRg st="9" end="9"/>
                                            </p:txEl>
                                          </p:spTgt>
                                        </p:tgtEl>
                                        <p:attrNameLst>
                                          <p:attrName>style.visibility</p:attrName>
                                        </p:attrNameLst>
                                      </p:cBhvr>
                                      <p:to>
                                        <p:strVal val="visible"/>
                                      </p:to>
                                    </p:set>
                                  </p:childTnLst>
                                </p:cTn>
                              </p:par>
                            </p:childTnLst>
                          </p:cTn>
                        </p:par>
                        <p:par>
                          <p:cTn id="22" fill="hold">
                            <p:stCondLst>
                              <p:cond delay="0"/>
                            </p:stCondLst>
                            <p:childTnLst>
                              <p:par>
                                <p:cTn id="23" presetClass="entr" nodeType="afterEffect" presetSubtype="0" presetID="1" grpId="1" fill="hold">
                                  <p:stCondLst>
                                    <p:cond delay="0"/>
                                  </p:stCondLst>
                                  <p:iterate type="el" backwards="0">
                                    <p:tmAbs val="0"/>
                                  </p:iterate>
                                  <p:childTnLst>
                                    <p:set>
                                      <p:cBhvr>
                                        <p:cTn id="24" fill="hold"/>
                                        <p:tgtEl>
                                          <p:spTgt spid="202">
                                            <p:txEl>
                                              <p:pRg st="10" end="1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Class="entr" nodeType="clickEffect" presetSubtype="0" presetID="1" grpId="1" fill="hold">
                                  <p:stCondLst>
                                    <p:cond delay="0"/>
                                  </p:stCondLst>
                                  <p:iterate type="el" backwards="0">
                                    <p:tmAbs val="0"/>
                                  </p:iterate>
                                  <p:childTnLst>
                                    <p:set>
                                      <p:cBhvr>
                                        <p:cTn id="28" fill="hold"/>
                                        <p:tgtEl>
                                          <p:spTgt spid="202">
                                            <p:txEl>
                                              <p:pRg st="11" end="1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202" grpId="1"/>
    </p:bld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A more complex action"/>
          <p:cNvSpPr txBox="1"/>
          <p:nvPr>
            <p:ph type="title"/>
          </p:nvPr>
        </p:nvSpPr>
        <p:spPr>
          <a:prstGeom prst="rect">
            <a:avLst/>
          </a:prstGeom>
        </p:spPr>
        <p:txBody>
          <a:bodyPr/>
          <a:lstStyle/>
          <a:p>
            <a:pPr/>
            <a:r>
              <a:t>A more complex action</a:t>
            </a:r>
          </a:p>
        </p:txBody>
      </p:sp>
      <p:sp>
        <p:nvSpPr>
          <p:cNvPr id="208" name="// Offsets the value of x by n…"/>
          <p:cNvSpPr txBox="1"/>
          <p:nvPr>
            <p:ph type="body" idx="1"/>
          </p:nvPr>
        </p:nvSpPr>
        <p:spPr>
          <a:prstGeom prst="rect">
            <a:avLst/>
          </a:prstGeom>
        </p:spPr>
        <p:txBody>
          <a:bodyPr/>
          <a:lstStyle/>
          <a:p>
            <a:pPr lvl="2"/>
            <a:r>
              <a:t>// Offsets the value of x by n</a:t>
            </a:r>
          </a:p>
          <a:p>
            <a:pPr lvl="2"/>
            <a:r>
              <a:t>void offset(int&amp; x, const int&amp; n) {</a:t>
            </a:r>
          </a:p>
          <a:p>
            <a:pPr lvl="2"/>
            <a:r>
              <a:t>  for (int i = 0; i != n; ++x) ;</a:t>
            </a:r>
          </a:p>
          <a:p>
            <a:pPr lvl="2"/>
            <a:r>
              <a:t>}</a:t>
            </a:r>
          </a:p>
          <a:p>
            <a:pPr/>
            <a:r>
              <a:t>What will this print?</a:t>
            </a:r>
          </a:p>
          <a:p>
            <a:pPr lvl="2"/>
          </a:p>
          <a:p>
            <a:pPr lvl="2"/>
            <a:r>
              <a:t>int x{2};</a:t>
            </a:r>
          </a:p>
          <a:p>
            <a:pPr lvl="2"/>
            <a:r>
              <a:t>offset(x, x);</a:t>
            </a:r>
          </a:p>
          <a:p>
            <a:pPr lvl="2"/>
          </a:p>
          <a:p>
            <a:pPr lvl="2"/>
            <a:r>
              <a:t>println("{}", x);</a:t>
            </a:r>
          </a:p>
        </p:txBody>
      </p:sp>
      <p:sp>
        <p:nvSpPr>
          <p:cNvPr id="209" name="Slide Number"/>
          <p:cNvSpPr txBox="1"/>
          <p:nvPr>
            <p:ph type="sldNum" sz="quarter" idx="2"/>
          </p:nvPr>
        </p:nvSpPr>
        <p:spPr>
          <a:xfrm>
            <a:off x="5975813" y="6506918"/>
            <a:ext cx="237200"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08">
                                            <p:txEl>
                                              <p:pRg st="4" end="4"/>
                                            </p:txEl>
                                          </p:spTgt>
                                        </p:tgtEl>
                                        <p:attrNameLst>
                                          <p:attrName>style.visibility</p:attrName>
                                        </p:attrNameLst>
                                      </p:cBhvr>
                                      <p:to>
                                        <p:strVal val="visible"/>
                                      </p:to>
                                    </p:set>
                                  </p:childTnLst>
                                </p:cTn>
                              </p:par>
                            </p:childTnLst>
                          </p:cTn>
                        </p:par>
                        <p:par>
                          <p:cTn id="7" fill="hold">
                            <p:stCondLst>
                              <p:cond delay="0"/>
                            </p:stCondLst>
                            <p:childTnLst>
                              <p:par>
                                <p:cTn id="8" presetClass="entr" nodeType="afterEffect" presetSubtype="0" presetID="1" grpId="1" fill="hold">
                                  <p:stCondLst>
                                    <p:cond delay="0"/>
                                  </p:stCondLst>
                                  <p:iterate type="el" backwards="0">
                                    <p:tmAbs val="0"/>
                                  </p:iterate>
                                  <p:childTnLst>
                                    <p:set>
                                      <p:cBhvr>
                                        <p:cTn id="9" fill="hold"/>
                                        <p:tgtEl>
                                          <p:spTgt spid="208">
                                            <p:txEl>
                                              <p:pRg st="5" end="5"/>
                                            </p:txEl>
                                          </p:spTgt>
                                        </p:tgtEl>
                                        <p:attrNameLst>
                                          <p:attrName>style.visibility</p:attrName>
                                        </p:attrNameLst>
                                      </p:cBhvr>
                                      <p:to>
                                        <p:strVal val="visible"/>
                                      </p:to>
                                    </p:set>
                                  </p:childTnLst>
                                </p:cTn>
                              </p:par>
                            </p:childTnLst>
                          </p:cTn>
                        </p:par>
                        <p:par>
                          <p:cTn id="10" fill="hold">
                            <p:stCondLst>
                              <p:cond delay="0"/>
                            </p:stCondLst>
                            <p:childTnLst>
                              <p:par>
                                <p:cTn id="11" presetClass="entr" nodeType="afterEffect" presetSubtype="0" presetID="1" grpId="1" fill="hold">
                                  <p:stCondLst>
                                    <p:cond delay="0"/>
                                  </p:stCondLst>
                                  <p:iterate type="el" backwards="0">
                                    <p:tmAbs val="0"/>
                                  </p:iterate>
                                  <p:childTnLst>
                                    <p:set>
                                      <p:cBhvr>
                                        <p:cTn id="12" fill="hold"/>
                                        <p:tgtEl>
                                          <p:spTgt spid="208">
                                            <p:txEl>
                                              <p:pRg st="6" end="6"/>
                                            </p:txEl>
                                          </p:spTgt>
                                        </p:tgtEl>
                                        <p:attrNameLst>
                                          <p:attrName>style.visibility</p:attrName>
                                        </p:attrNameLst>
                                      </p:cBhvr>
                                      <p:to>
                                        <p:strVal val="visible"/>
                                      </p:to>
                                    </p:set>
                                  </p:childTnLst>
                                </p:cTn>
                              </p:par>
                            </p:childTnLst>
                          </p:cTn>
                        </p:par>
                        <p:par>
                          <p:cTn id="13" fill="hold">
                            <p:stCondLst>
                              <p:cond delay="0"/>
                            </p:stCondLst>
                            <p:childTnLst>
                              <p:par>
                                <p:cTn id="14" presetClass="entr" nodeType="afterEffect" presetSubtype="0" presetID="1" grpId="1" fill="hold">
                                  <p:stCondLst>
                                    <p:cond delay="0"/>
                                  </p:stCondLst>
                                  <p:iterate type="el" backwards="0">
                                    <p:tmAbs val="0"/>
                                  </p:iterate>
                                  <p:childTnLst>
                                    <p:set>
                                      <p:cBhvr>
                                        <p:cTn id="15" fill="hold"/>
                                        <p:tgtEl>
                                          <p:spTgt spid="208">
                                            <p:txEl>
                                              <p:pRg st="7" end="7"/>
                                            </p:txEl>
                                          </p:spTgt>
                                        </p:tgtEl>
                                        <p:attrNameLst>
                                          <p:attrName>style.visibility</p:attrName>
                                        </p:attrNameLst>
                                      </p:cBhvr>
                                      <p:to>
                                        <p:strVal val="visible"/>
                                      </p:to>
                                    </p:set>
                                  </p:childTnLst>
                                </p:cTn>
                              </p:par>
                            </p:childTnLst>
                          </p:cTn>
                        </p:par>
                        <p:par>
                          <p:cTn id="16" fill="hold">
                            <p:stCondLst>
                              <p:cond delay="0"/>
                            </p:stCondLst>
                            <p:childTnLst>
                              <p:par>
                                <p:cTn id="17" presetClass="entr" nodeType="afterEffect" presetSubtype="0" presetID="1" grpId="1" fill="hold">
                                  <p:stCondLst>
                                    <p:cond delay="0"/>
                                  </p:stCondLst>
                                  <p:iterate type="el" backwards="0">
                                    <p:tmAbs val="0"/>
                                  </p:iterate>
                                  <p:childTnLst>
                                    <p:set>
                                      <p:cBhvr>
                                        <p:cTn id="18" fill="hold"/>
                                        <p:tgtEl>
                                          <p:spTgt spid="208">
                                            <p:txEl>
                                              <p:pRg st="8" end="8"/>
                                            </p:txEl>
                                          </p:spTgt>
                                        </p:tgtEl>
                                        <p:attrNameLst>
                                          <p:attrName>style.visibility</p:attrName>
                                        </p:attrNameLst>
                                      </p:cBhvr>
                                      <p:to>
                                        <p:strVal val="visible"/>
                                      </p:to>
                                    </p:set>
                                  </p:childTnLst>
                                </p:cTn>
                              </p:par>
                            </p:childTnLst>
                          </p:cTn>
                        </p:par>
                        <p:par>
                          <p:cTn id="19" fill="hold">
                            <p:stCondLst>
                              <p:cond delay="0"/>
                            </p:stCondLst>
                            <p:childTnLst>
                              <p:par>
                                <p:cTn id="20" presetClass="entr" nodeType="afterEffect" presetSubtype="0" presetID="1" grpId="1" fill="hold">
                                  <p:stCondLst>
                                    <p:cond delay="0"/>
                                  </p:stCondLst>
                                  <p:iterate type="el" backwards="0">
                                    <p:tmAbs val="0"/>
                                  </p:iterate>
                                  <p:childTnLst>
                                    <p:set>
                                      <p:cBhvr>
                                        <p:cTn id="21" fill="hold"/>
                                        <p:tgtEl>
                                          <p:spTgt spid="208">
                                            <p:txEl>
                                              <p:pRg st="9" end="9"/>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208" grpId="1"/>
    </p:bld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 name="A more complex action"/>
          <p:cNvSpPr txBox="1"/>
          <p:nvPr>
            <p:ph type="title"/>
          </p:nvPr>
        </p:nvSpPr>
        <p:spPr>
          <a:prstGeom prst="rect">
            <a:avLst/>
          </a:prstGeom>
        </p:spPr>
        <p:txBody>
          <a:bodyPr/>
          <a:lstStyle/>
          <a:p>
            <a:pPr/>
            <a:r>
              <a:t>A more complex action</a:t>
            </a:r>
          </a:p>
        </p:txBody>
      </p:sp>
      <p:sp>
        <p:nvSpPr>
          <p:cNvPr id="214" name="vector a{ 0, 1, 1, 0 };…"/>
          <p:cNvSpPr txBox="1"/>
          <p:nvPr>
            <p:ph type="body" idx="1"/>
          </p:nvPr>
        </p:nvSpPr>
        <p:spPr>
          <a:prstGeom prst="rect">
            <a:avLst/>
          </a:prstGeom>
        </p:spPr>
        <p:txBody>
          <a:bodyPr/>
          <a:lstStyle/>
          <a:p>
            <a:pPr lvl="2"/>
            <a:r>
              <a:t>vector a{ 0, 1, 1, 0 };</a:t>
            </a:r>
          </a:p>
          <a:p>
            <a:pPr lvl="2"/>
          </a:p>
          <a:p>
            <a:pPr lvl="2"/>
            <a:r>
              <a:t>erase(a, a[0]);</a:t>
            </a:r>
          </a:p>
          <a:p>
            <a:pPr lvl="2"/>
          </a:p>
          <a:p>
            <a:pPr lvl="2"/>
            <a:r>
              <a:t>println("{}", a);</a:t>
            </a:r>
          </a:p>
          <a:p>
            <a:pPr/>
            <a:r>
              <a:t>What will this print?</a:t>
            </a:r>
          </a:p>
          <a:p>
            <a:pPr lvl="2"/>
          </a:p>
          <a:p>
            <a:pPr lvl="4"/>
            <a:r>
              <a:t>[1, 0]</a:t>
            </a:r>
          </a:p>
          <a:p>
            <a:pPr lvl="2"/>
          </a:p>
          <a:p>
            <a:pPr lvl="3"/>
            <a:r>
              <a:t>– https://godbolt.org/z/hP1dsTPsa</a:t>
            </a:r>
          </a:p>
        </p:txBody>
      </p:sp>
      <p:sp>
        <p:nvSpPr>
          <p:cNvPr id="215" name="Slide Number"/>
          <p:cNvSpPr txBox="1"/>
          <p:nvPr>
            <p:ph type="sldNum" sz="quarter" idx="2"/>
          </p:nvPr>
        </p:nvSpPr>
        <p:spPr>
          <a:xfrm>
            <a:off x="5970783" y="6506918"/>
            <a:ext cx="247259"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14">
                                            <p:txEl>
                                              <p:pRg st="5" end="5"/>
                                            </p:txEl>
                                          </p:spTgt>
                                        </p:tgtEl>
                                        <p:attrNameLst>
                                          <p:attrName>style.visibility</p:attrName>
                                        </p:attrNameLst>
                                      </p:cBhvr>
                                      <p:to>
                                        <p:strVal val="visible"/>
                                      </p:to>
                                    </p:set>
                                  </p:childTnLst>
                                </p:cTn>
                              </p:par>
                            </p:childTnLst>
                          </p:cTn>
                        </p:par>
                        <p:par>
                          <p:cTn id="7" fill="hold">
                            <p:stCondLst>
                              <p:cond delay="0"/>
                            </p:stCondLst>
                            <p:childTnLst>
                              <p:par>
                                <p:cTn id="8" presetClass="entr" nodeType="afterEffect" presetSubtype="0" presetID="1" grpId="1" fill="hold">
                                  <p:stCondLst>
                                    <p:cond delay="0"/>
                                  </p:stCondLst>
                                  <p:iterate type="el" backwards="0">
                                    <p:tmAbs val="0"/>
                                  </p:iterate>
                                  <p:childTnLst>
                                    <p:set>
                                      <p:cBhvr>
                                        <p:cTn id="9" fill="hold"/>
                                        <p:tgtEl>
                                          <p:spTgt spid="214">
                                            <p:txEl>
                                              <p:pRg st="6" end="6"/>
                                            </p:txEl>
                                          </p:spTgt>
                                        </p:tgtEl>
                                        <p:attrNameLst>
                                          <p:attrName>style.visibility</p:attrName>
                                        </p:attrNameLst>
                                      </p:cBhvr>
                                      <p:to>
                                        <p:strVal val="visible"/>
                                      </p:to>
                                    </p:set>
                                  </p:childTnLst>
                                </p:cTn>
                              </p:par>
                            </p:childTnLst>
                          </p:cTn>
                        </p:par>
                        <p:par>
                          <p:cTn id="10" fill="hold">
                            <p:stCondLst>
                              <p:cond delay="0"/>
                            </p:stCondLst>
                            <p:childTnLst>
                              <p:par>
                                <p:cTn id="11" presetClass="entr" nodeType="afterEffect" presetSubtype="0" presetID="1" grpId="1" fill="hold">
                                  <p:stCondLst>
                                    <p:cond delay="0"/>
                                  </p:stCondLst>
                                  <p:iterate type="el" backwards="0">
                                    <p:tmAbs val="0"/>
                                  </p:iterate>
                                  <p:childTnLst>
                                    <p:set>
                                      <p:cBhvr>
                                        <p:cTn id="12" fill="hold"/>
                                        <p:tgtEl>
                                          <p:spTgt spid="214">
                                            <p:txEl>
                                              <p:pRg st="7" end="7"/>
                                            </p:txEl>
                                          </p:spTgt>
                                        </p:tgtEl>
                                        <p:attrNameLst>
                                          <p:attrName>style.visibility</p:attrName>
                                        </p:attrNameLst>
                                      </p:cBhvr>
                                      <p:to>
                                        <p:strVal val="visible"/>
                                      </p:to>
                                    </p:set>
                                  </p:childTnLst>
                                </p:cTn>
                              </p:par>
                            </p:childTnLst>
                          </p:cTn>
                        </p:par>
                        <p:par>
                          <p:cTn id="13" fill="hold">
                            <p:stCondLst>
                              <p:cond delay="0"/>
                            </p:stCondLst>
                            <p:childTnLst>
                              <p:par>
                                <p:cTn id="14" presetClass="entr" nodeType="afterEffect" presetSubtype="0" presetID="1" grpId="1" fill="hold">
                                  <p:stCondLst>
                                    <p:cond delay="0"/>
                                  </p:stCondLst>
                                  <p:iterate type="el" backwards="0">
                                    <p:tmAbs val="0"/>
                                  </p:iterate>
                                  <p:childTnLst>
                                    <p:set>
                                      <p:cBhvr>
                                        <p:cTn id="15" fill="hold"/>
                                        <p:tgtEl>
                                          <p:spTgt spid="214">
                                            <p:txEl>
                                              <p:pRg st="8" end="8"/>
                                            </p:txEl>
                                          </p:spTgt>
                                        </p:tgtEl>
                                        <p:attrNameLst>
                                          <p:attrName>style.visibility</p:attrName>
                                        </p:attrNameLst>
                                      </p:cBhvr>
                                      <p:to>
                                        <p:strVal val="visible"/>
                                      </p:to>
                                    </p:set>
                                  </p:childTnLst>
                                </p:cTn>
                              </p:par>
                            </p:childTnLst>
                          </p:cTn>
                        </p:par>
                        <p:par>
                          <p:cTn id="16" fill="hold">
                            <p:stCondLst>
                              <p:cond delay="0"/>
                            </p:stCondLst>
                            <p:childTnLst>
                              <p:par>
                                <p:cTn id="17" presetClass="entr" nodeType="afterEffect" presetSubtype="0" presetID="1" grpId="1" fill="hold">
                                  <p:stCondLst>
                                    <p:cond delay="0"/>
                                  </p:stCondLst>
                                  <p:iterate type="el" backwards="0">
                                    <p:tmAbs val="0"/>
                                  </p:iterate>
                                  <p:childTnLst>
                                    <p:set>
                                      <p:cBhvr>
                                        <p:cTn id="18" fill="hold"/>
                                        <p:tgtEl>
                                          <p:spTgt spid="214">
                                            <p:txEl>
                                              <p:pRg st="9" end="9"/>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214" grpId="1"/>
    </p:bld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Title 3"/>
          <p:cNvSpPr txBox="1"/>
          <p:nvPr>
            <p:ph type="title"/>
          </p:nvPr>
        </p:nvSpPr>
        <p:spPr>
          <a:xfrm>
            <a:off x="304721" y="287506"/>
            <a:ext cx="11579384" cy="674519"/>
          </a:xfrm>
          <a:prstGeom prst="rect">
            <a:avLst/>
          </a:prstGeom>
        </p:spPr>
        <p:txBody>
          <a:bodyPr/>
          <a:lstStyle/>
          <a:p>
            <a:pPr/>
            <a:r>
              <a:t>General Preconditions:</a:t>
            </a:r>
          </a:p>
        </p:txBody>
      </p:sp>
      <p:sp>
        <p:nvSpPr>
          <p:cNvPr id="220" name="Content Placeholder 4"/>
          <p:cNvSpPr txBox="1"/>
          <p:nvPr>
            <p:ph type="body" idx="1"/>
          </p:nvPr>
        </p:nvSpPr>
        <p:spPr>
          <a:xfrm>
            <a:off x="304720" y="1431923"/>
            <a:ext cx="11582481" cy="4593973"/>
          </a:xfrm>
          <a:prstGeom prst="rect">
            <a:avLst/>
          </a:prstGeom>
        </p:spPr>
        <p:txBody>
          <a:bodyPr/>
          <a:lstStyle/>
          <a:p>
            <a:pPr/>
            <a:r>
              <a:t>inout and sink arguments cannot be accessed except directly by the implementation for the duration of the call</a:t>
            </a:r>
          </a:p>
          <a:p>
            <a:pPr/>
            <a:r>
              <a:t>let arguments passed by reference cannot be mutated for the duration of the call</a:t>
            </a:r>
          </a:p>
          <a:p>
            <a:pPr lvl="1"/>
            <a:r>
              <a:t>Unless otherwise specified</a:t>
            </a:r>
          </a:p>
        </p:txBody>
      </p:sp>
      <p:sp>
        <p:nvSpPr>
          <p:cNvPr id="221" name="Slide Number"/>
          <p:cNvSpPr txBox="1"/>
          <p:nvPr>
            <p:ph type="sldNum" sz="quarter" idx="2"/>
          </p:nvPr>
        </p:nvSpPr>
        <p:spPr>
          <a:xfrm>
            <a:off x="5970402" y="6506918"/>
            <a:ext cx="248021"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Title 3"/>
          <p:cNvSpPr txBox="1"/>
          <p:nvPr>
            <p:ph type="title"/>
          </p:nvPr>
        </p:nvSpPr>
        <p:spPr>
          <a:xfrm>
            <a:off x="304721" y="287506"/>
            <a:ext cx="11579384" cy="674519"/>
          </a:xfrm>
          <a:prstGeom prst="rect">
            <a:avLst/>
          </a:prstGeom>
        </p:spPr>
        <p:txBody>
          <a:bodyPr/>
          <a:lstStyle/>
          <a:p>
            <a:pPr/>
            <a:r>
              <a:t>Local Reasoning</a:t>
            </a:r>
          </a:p>
        </p:txBody>
      </p:sp>
      <p:sp>
        <p:nvSpPr>
          <p:cNvPr id="124" name="Content Placeholder 4"/>
          <p:cNvSpPr txBox="1"/>
          <p:nvPr>
            <p:ph type="body" idx="1"/>
          </p:nvPr>
        </p:nvSpPr>
        <p:spPr>
          <a:xfrm>
            <a:off x="304720" y="1431923"/>
            <a:ext cx="11582481" cy="4593973"/>
          </a:xfrm>
          <a:prstGeom prst="rect">
            <a:avLst/>
          </a:prstGeom>
        </p:spPr>
        <p:txBody>
          <a:bodyPr/>
          <a:lstStyle/>
          <a:p>
            <a:pPr/>
            <a:r>
              <a:rPr i="1"/>
              <a:t>Local Reasoning</a:t>
            </a:r>
            <a:r>
              <a:t> is the ability to reason about a defined unit of code and verify its correctness without understanding all the contexts in which it is used or the implementations upon which it relies.</a:t>
            </a:r>
          </a:p>
          <a:p>
            <a:pPr/>
            <a:r>
              <a:t>The two units of code this talk is concerned with are:</a:t>
            </a:r>
          </a:p>
          <a:p>
            <a:pPr lvl="1" marL="540963" indent="-265112"/>
            <a:r>
              <a:t>Functions</a:t>
            </a:r>
          </a:p>
          <a:p>
            <a:pPr lvl="1" marL="540963" indent="-265112"/>
            <a:r>
              <a:t>Classes</a:t>
            </a:r>
          </a:p>
        </p:txBody>
      </p:sp>
      <p:sp>
        <p:nvSpPr>
          <p:cNvPr id="125" name="Slide Number"/>
          <p:cNvSpPr txBox="1"/>
          <p:nvPr>
            <p:ph type="sldNum" sz="quarter" idx="2"/>
          </p:nvPr>
        </p:nvSpPr>
        <p:spPr>
          <a:xfrm>
            <a:off x="5997682" y="6506918"/>
            <a:ext cx="193462"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5" name="Title 3"/>
          <p:cNvSpPr txBox="1"/>
          <p:nvPr>
            <p:ph type="title"/>
          </p:nvPr>
        </p:nvSpPr>
        <p:spPr>
          <a:xfrm>
            <a:off x="304721" y="287506"/>
            <a:ext cx="11579384" cy="674519"/>
          </a:xfrm>
          <a:prstGeom prst="rect">
            <a:avLst/>
          </a:prstGeom>
        </p:spPr>
        <p:txBody>
          <a:bodyPr/>
          <a:lstStyle/>
          <a:p>
            <a:pPr/>
            <a:r>
              <a:t>Swift Law of Exclusivity</a:t>
            </a:r>
          </a:p>
        </p:txBody>
      </p:sp>
      <p:sp>
        <p:nvSpPr>
          <p:cNvPr id="226" name="Content Placeholder 4"/>
          <p:cNvSpPr txBox="1"/>
          <p:nvPr>
            <p:ph type="body" idx="1"/>
          </p:nvPr>
        </p:nvSpPr>
        <p:spPr>
          <a:xfrm>
            <a:off x="304720" y="1431923"/>
            <a:ext cx="11582481" cy="4593973"/>
          </a:xfrm>
          <a:prstGeom prst="rect">
            <a:avLst/>
          </a:prstGeom>
        </p:spPr>
        <p:txBody>
          <a:bodyPr/>
          <a:lstStyle/>
          <a:p>
            <a:pPr/>
            <a:r>
              <a:t>To achieve memory safety, Swift requires exclusive access to a variable in order to modify that variable. In essence, a variable cannot be accessed via a different name for the duration in which the same variable is being modified as an inout argument or as self within a mutating method.</a:t>
            </a:r>
          </a:p>
          <a:p>
            <a:pPr lvl="1"/>
            <a:r>
              <a:t>– </a:t>
            </a:r>
            <a:r>
              <a:rPr u="sng">
                <a:solidFill>
                  <a:srgbClr val="5F5F5F"/>
                </a:solidFill>
                <a:uFill>
                  <a:solidFill>
                    <a:srgbClr val="5F5F5F"/>
                  </a:solidFill>
                </a:uFill>
                <a:hlinkClick r:id="rId3" invalidUrl="" action="" tgtFrame="" tooltip="" history="1" highlightClick="0" endSnd="0"/>
              </a:rPr>
              <a:t>Swift 5 Exclusivity Enforcement</a:t>
            </a:r>
          </a:p>
        </p:txBody>
      </p:sp>
      <p:sp>
        <p:nvSpPr>
          <p:cNvPr id="227" name="Slide Number"/>
          <p:cNvSpPr txBox="1"/>
          <p:nvPr>
            <p:ph type="sldNum" sz="quarter" idx="2"/>
          </p:nvPr>
        </p:nvSpPr>
        <p:spPr>
          <a:xfrm>
            <a:off x="5957906" y="6506918"/>
            <a:ext cx="273014"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Title 3"/>
          <p:cNvSpPr txBox="1"/>
          <p:nvPr>
            <p:ph type="title"/>
          </p:nvPr>
        </p:nvSpPr>
        <p:spPr>
          <a:xfrm>
            <a:off x="304721" y="287506"/>
            <a:ext cx="11579384" cy="674519"/>
          </a:xfrm>
          <a:prstGeom prst="rect">
            <a:avLst/>
          </a:prstGeom>
        </p:spPr>
        <p:txBody>
          <a:bodyPr/>
          <a:lstStyle/>
          <a:p>
            <a:pPr/>
            <a:r>
              <a:t>Rust Borrowing</a:t>
            </a:r>
          </a:p>
        </p:txBody>
      </p:sp>
      <p:sp>
        <p:nvSpPr>
          <p:cNvPr id="232" name="Content Placeholder 4"/>
          <p:cNvSpPr txBox="1"/>
          <p:nvPr>
            <p:ph type="body" idx="1"/>
          </p:nvPr>
        </p:nvSpPr>
        <p:spPr>
          <a:xfrm>
            <a:off x="304720" y="1431923"/>
            <a:ext cx="11582481" cy="4593973"/>
          </a:xfrm>
          <a:prstGeom prst="rect">
            <a:avLst/>
          </a:prstGeom>
        </p:spPr>
        <p:txBody>
          <a:bodyPr/>
          <a:lstStyle/>
          <a:p>
            <a:pPr/>
            <a:r>
              <a:t>Mutable references have one big restriction: if you have a mutable reference to a value, you can have no other references to that value.</a:t>
            </a:r>
          </a:p>
          <a:p>
            <a:pPr lvl="1"/>
            <a:r>
              <a:t>– </a:t>
            </a:r>
            <a:r>
              <a:rPr u="sng">
                <a:solidFill>
                  <a:srgbClr val="5F5F5F"/>
                </a:solidFill>
                <a:uFill>
                  <a:solidFill>
                    <a:srgbClr val="5F5F5F"/>
                  </a:solidFill>
                </a:uFill>
                <a:hlinkClick r:id="rId3" invalidUrl="" action="" tgtFrame="" tooltip="" history="1" highlightClick="0" endSnd="0"/>
              </a:rPr>
              <a:t>The Rust Programming Language: References and Borrowing</a:t>
            </a:r>
          </a:p>
        </p:txBody>
      </p:sp>
      <p:sp>
        <p:nvSpPr>
          <p:cNvPr id="233" name="Slide Number"/>
          <p:cNvSpPr txBox="1"/>
          <p:nvPr>
            <p:ph type="sldNum" sz="quarter" idx="2"/>
          </p:nvPr>
        </p:nvSpPr>
        <p:spPr>
          <a:xfrm>
            <a:off x="5972765" y="6506918"/>
            <a:ext cx="243296"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Title 1"/>
          <p:cNvSpPr txBox="1"/>
          <p:nvPr>
            <p:ph type="title"/>
          </p:nvPr>
        </p:nvSpPr>
        <p:spPr>
          <a:xfrm>
            <a:off x="795528" y="2798064"/>
            <a:ext cx="5907024" cy="1399033"/>
          </a:xfrm>
          <a:prstGeom prst="rect">
            <a:avLst/>
          </a:prstGeom>
        </p:spPr>
        <p:txBody>
          <a:bodyPr/>
          <a:lstStyle/>
          <a:p>
            <a:pPr/>
            <a:r>
              <a:t>Projections</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Title 3"/>
          <p:cNvSpPr txBox="1"/>
          <p:nvPr>
            <p:ph type="title"/>
          </p:nvPr>
        </p:nvSpPr>
        <p:spPr>
          <a:xfrm>
            <a:off x="304721" y="287506"/>
            <a:ext cx="11579384" cy="674519"/>
          </a:xfrm>
          <a:prstGeom prst="rect">
            <a:avLst/>
          </a:prstGeom>
        </p:spPr>
        <p:txBody>
          <a:bodyPr/>
          <a:lstStyle/>
          <a:p>
            <a:pPr/>
            <a:r>
              <a:t>Function Results</a:t>
            </a:r>
          </a:p>
        </p:txBody>
      </p:sp>
      <p:sp>
        <p:nvSpPr>
          <p:cNvPr id="242" name="Content Placeholder 4"/>
          <p:cNvSpPr txBox="1"/>
          <p:nvPr>
            <p:ph type="body" idx="1"/>
          </p:nvPr>
        </p:nvSpPr>
        <p:spPr>
          <a:xfrm>
            <a:off x="304720" y="1431923"/>
            <a:ext cx="11582481" cy="4593973"/>
          </a:xfrm>
          <a:prstGeom prst="rect">
            <a:avLst/>
          </a:prstGeom>
        </p:spPr>
        <p:txBody>
          <a:bodyPr/>
          <a:lstStyle/>
          <a:p>
            <a:pPr lvl="2"/>
            <a:r>
              <a:t>// Returns the successor of `x`.</a:t>
            </a:r>
          </a:p>
          <a:p>
            <a:pPr lvl="2"/>
            <a:r>
              <a:t>int f(int x) { return x + 1; }</a:t>
            </a:r>
          </a:p>
        </p:txBody>
      </p:sp>
      <p:sp>
        <p:nvSpPr>
          <p:cNvPr id="243" name="Slide Number"/>
          <p:cNvSpPr txBox="1"/>
          <p:nvPr>
            <p:ph type="sldNum" sz="quarter" idx="2"/>
          </p:nvPr>
        </p:nvSpPr>
        <p:spPr>
          <a:xfrm>
            <a:off x="5959506" y="6506918"/>
            <a:ext cx="269814"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Title 3"/>
          <p:cNvSpPr txBox="1"/>
          <p:nvPr>
            <p:ph type="title"/>
          </p:nvPr>
        </p:nvSpPr>
        <p:spPr>
          <a:xfrm>
            <a:off x="304721" y="287506"/>
            <a:ext cx="11579384" cy="674519"/>
          </a:xfrm>
          <a:prstGeom prst="rect">
            <a:avLst/>
          </a:prstGeom>
        </p:spPr>
        <p:txBody>
          <a:bodyPr/>
          <a:lstStyle/>
          <a:p>
            <a:pPr/>
            <a:r>
              <a:t>Return-by-reference</a:t>
            </a:r>
          </a:p>
        </p:txBody>
      </p:sp>
      <p:sp>
        <p:nvSpPr>
          <p:cNvPr id="248" name="Content Placeholder 4"/>
          <p:cNvSpPr txBox="1"/>
          <p:nvPr>
            <p:ph type="body" idx="1"/>
          </p:nvPr>
        </p:nvSpPr>
        <p:spPr>
          <a:xfrm>
            <a:off x="304720" y="1431923"/>
            <a:ext cx="11582481" cy="4593973"/>
          </a:xfrm>
          <a:prstGeom prst="rect">
            <a:avLst/>
          </a:prstGeom>
        </p:spPr>
        <p:txBody>
          <a:bodyPr/>
          <a:lstStyle/>
          <a:p>
            <a:pPr lvl="2"/>
            <a:r>
              <a:t>vector a{0, 1, 2, 3};</a:t>
            </a:r>
          </a:p>
          <a:p>
            <a:pPr lvl="2"/>
            <a:r>
              <a:t>a.back() = 42;</a:t>
            </a:r>
          </a:p>
          <a:p>
            <a:pPr lvl="2"/>
          </a:p>
          <a:p>
            <a:pPr lvl="2"/>
            <a:r>
              <a:t>println("{}", a);</a:t>
            </a:r>
          </a:p>
          <a:p>
            <a:pPr lvl="2"/>
          </a:p>
          <a:p>
            <a:pPr lvl="4"/>
            <a:r>
              <a:t>[0, 1, 2, 42]</a:t>
            </a:r>
          </a:p>
        </p:txBody>
      </p:sp>
      <p:sp>
        <p:nvSpPr>
          <p:cNvPr id="249" name="Slide Number"/>
          <p:cNvSpPr txBox="1"/>
          <p:nvPr>
            <p:ph type="sldNum" sz="quarter" idx="2"/>
          </p:nvPr>
        </p:nvSpPr>
        <p:spPr>
          <a:xfrm>
            <a:off x="5960420" y="6506918"/>
            <a:ext cx="267986"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Title 3"/>
          <p:cNvSpPr txBox="1"/>
          <p:nvPr>
            <p:ph type="title"/>
          </p:nvPr>
        </p:nvSpPr>
        <p:spPr>
          <a:xfrm>
            <a:off x="304721" y="287506"/>
            <a:ext cx="11579384" cy="674519"/>
          </a:xfrm>
          <a:prstGeom prst="rect">
            <a:avLst/>
          </a:prstGeom>
        </p:spPr>
        <p:txBody>
          <a:bodyPr/>
          <a:lstStyle/>
          <a:p>
            <a:pPr/>
            <a:r>
              <a:t>Projection Qualifiers</a:t>
            </a:r>
          </a:p>
        </p:txBody>
      </p:sp>
      <p:sp>
        <p:nvSpPr>
          <p:cNvPr id="254" name="Content Placeholder 4"/>
          <p:cNvSpPr txBox="1"/>
          <p:nvPr>
            <p:ph type="body" idx="1"/>
          </p:nvPr>
        </p:nvSpPr>
        <p:spPr>
          <a:xfrm>
            <a:off x="304720" y="1431923"/>
            <a:ext cx="11582481" cy="4593973"/>
          </a:xfrm>
          <a:prstGeom prst="rect">
            <a:avLst/>
          </a:prstGeom>
        </p:spPr>
        <p:txBody>
          <a:bodyPr/>
          <a:lstStyle/>
          <a:p>
            <a:pPr/>
            <a:r>
              <a:t>Projections qualifiers mirror argument qualifiers</a:t>
            </a:r>
          </a:p>
          <a:p>
            <a:pPr lvl="1"/>
            <a:r>
              <a:rPr i="1"/>
              <a:t>Mutable</a:t>
            </a:r>
            <a:r>
              <a:t> (</a:t>
            </a:r>
            <a:r>
              <a:rPr>
                <a:latin typeface="Menlo Regular"/>
                <a:ea typeface="Menlo Regular"/>
                <a:cs typeface="Menlo Regular"/>
                <a:sym typeface="Menlo Regular"/>
              </a:rPr>
              <a:t>T&amp;</a:t>
            </a:r>
            <a:r>
              <a:t>) projections allows the projected objects to be modified</a:t>
            </a:r>
          </a:p>
          <a:p>
            <a:pPr lvl="1"/>
            <a:r>
              <a:rPr i="1"/>
              <a:t>Constant</a:t>
            </a:r>
            <a:r>
              <a:t> (</a:t>
            </a:r>
            <a:r>
              <a:rPr>
                <a:latin typeface="Menlo Regular"/>
                <a:ea typeface="Menlo Regular"/>
                <a:cs typeface="Menlo Regular"/>
                <a:sym typeface="Menlo Regular"/>
              </a:rPr>
              <a:t>const T&amp;</a:t>
            </a:r>
            <a:r>
              <a:t>) projections do not allow the projected object to be modified</a:t>
            </a:r>
          </a:p>
          <a:p>
            <a:pPr lvl="1">
              <a:defRPr i="1"/>
            </a:pPr>
            <a:r>
              <a:t>Consumable</a:t>
            </a:r>
            <a:r>
              <a:rPr i="0"/>
              <a:t> (</a:t>
            </a:r>
            <a:r>
              <a:rPr i="0">
                <a:latin typeface="Menlo Regular"/>
                <a:ea typeface="Menlo Regular"/>
                <a:cs typeface="Menlo Regular"/>
                <a:sym typeface="Menlo Regular"/>
              </a:rPr>
              <a:t>T&amp;&amp;</a:t>
            </a:r>
            <a:r>
              <a:rPr i="0"/>
              <a:t>) projections allow the projected objects to be consumed</a:t>
            </a:r>
          </a:p>
        </p:txBody>
      </p:sp>
      <p:sp>
        <p:nvSpPr>
          <p:cNvPr id="255" name="Slide Number"/>
          <p:cNvSpPr txBox="1"/>
          <p:nvPr>
            <p:ph type="sldNum" sz="quarter" idx="2"/>
          </p:nvPr>
        </p:nvSpPr>
        <p:spPr>
          <a:xfrm>
            <a:off x="5960344" y="6506918"/>
            <a:ext cx="268138"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Title 3"/>
          <p:cNvSpPr txBox="1"/>
          <p:nvPr>
            <p:ph type="title"/>
          </p:nvPr>
        </p:nvSpPr>
        <p:spPr>
          <a:xfrm>
            <a:off x="304721" y="287506"/>
            <a:ext cx="11579384" cy="674519"/>
          </a:xfrm>
          <a:prstGeom prst="rect">
            <a:avLst/>
          </a:prstGeom>
        </p:spPr>
        <p:txBody>
          <a:bodyPr/>
          <a:lstStyle/>
          <a:p>
            <a:pPr/>
            <a:r>
              <a:t>Projection Qualifiers</a:t>
            </a:r>
          </a:p>
        </p:txBody>
      </p:sp>
      <p:sp>
        <p:nvSpPr>
          <p:cNvPr id="260" name="Content Placeholder 4"/>
          <p:cNvSpPr txBox="1"/>
          <p:nvPr>
            <p:ph type="body" idx="1"/>
          </p:nvPr>
        </p:nvSpPr>
        <p:spPr>
          <a:xfrm>
            <a:off x="304720" y="1431923"/>
            <a:ext cx="11582481" cy="4593973"/>
          </a:xfrm>
          <a:prstGeom prst="rect">
            <a:avLst/>
          </a:prstGeom>
        </p:spPr>
        <p:txBody>
          <a:bodyPr/>
          <a:lstStyle/>
          <a:p>
            <a:pPr/>
            <a:r>
              <a:t>Returning consumable projections are uncommon</a:t>
            </a:r>
          </a:p>
          <a:p>
            <a:pPr lvl="1"/>
            <a:r>
              <a:t>Usually return by-value is used but consumables may be more efficient when extracting a value from an rvalue:</a:t>
            </a:r>
          </a:p>
          <a:p>
            <a:pPr lvl="2"/>
          </a:p>
          <a:p>
            <a:pPr lvl="2"/>
            <a:r>
              <a:t>T&amp;&amp; extract() &amp;&amp;;</a:t>
            </a:r>
          </a:p>
          <a:p>
            <a:pPr lvl="2"/>
          </a:p>
          <a:p>
            <a:pPr lvl="1"/>
            <a:r>
              <a:t>Mutable projections may also be consumed but require an additional operation to restore invariants on the owning object. i.e.</a:t>
            </a:r>
          </a:p>
          <a:p>
            <a:pPr lvl="2"/>
          </a:p>
          <a:p>
            <a:pPr lvl="2"/>
            <a:r>
              <a:t>auto e{std::move(a.back());}</a:t>
            </a:r>
          </a:p>
          <a:p>
            <a:pPr lvl="2"/>
            <a:r>
              <a:t>a.pop_back(); // erase the moved-from object</a:t>
            </a:r>
          </a:p>
        </p:txBody>
      </p:sp>
      <p:sp>
        <p:nvSpPr>
          <p:cNvPr id="261" name="Slide Number"/>
          <p:cNvSpPr txBox="1"/>
          <p:nvPr>
            <p:ph type="sldNum" sz="quarter" idx="2"/>
          </p:nvPr>
        </p:nvSpPr>
        <p:spPr>
          <a:xfrm>
            <a:off x="5958287" y="6506918"/>
            <a:ext cx="272252"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3" name="Title 3"/>
          <p:cNvSpPr txBox="1"/>
          <p:nvPr>
            <p:ph type="title"/>
          </p:nvPr>
        </p:nvSpPr>
        <p:spPr>
          <a:xfrm>
            <a:off x="304721" y="287506"/>
            <a:ext cx="11579384" cy="674519"/>
          </a:xfrm>
          <a:prstGeom prst="rect">
            <a:avLst/>
          </a:prstGeom>
        </p:spPr>
        <p:txBody>
          <a:bodyPr/>
          <a:lstStyle/>
          <a:p>
            <a:pPr/>
            <a:r>
              <a:t>Projection Validity</a:t>
            </a:r>
          </a:p>
        </p:txBody>
      </p:sp>
      <p:sp>
        <p:nvSpPr>
          <p:cNvPr id="264" name="Content Placeholder 4"/>
          <p:cNvSpPr txBox="1"/>
          <p:nvPr>
            <p:ph type="body" idx="1"/>
          </p:nvPr>
        </p:nvSpPr>
        <p:spPr>
          <a:xfrm>
            <a:off x="304720" y="1431923"/>
            <a:ext cx="11582481" cy="4593973"/>
          </a:xfrm>
          <a:prstGeom prst="rect">
            <a:avLst/>
          </a:prstGeom>
        </p:spPr>
        <p:txBody>
          <a:bodyPr/>
          <a:lstStyle/>
          <a:p>
            <a:pPr/>
            <a:r>
              <a:t>A projection is invalidated when:</a:t>
            </a:r>
          </a:p>
          <a:p>
            <a:pPr lvl="1"/>
            <a:r>
              <a:t>The object they are projected from is modified other than through a projection</a:t>
            </a:r>
          </a:p>
          <a:p>
            <a:pPr lvl="2"/>
          </a:p>
          <a:p>
            <a:pPr lvl="2"/>
            <a:r>
              <a:t>vector a{0};</a:t>
            </a:r>
          </a:p>
          <a:p>
            <a:pPr lvl="2"/>
            <a:r>
              <a:t>int&amp; p{a[0]};   // p is a projection</a:t>
            </a:r>
          </a:p>
          <a:p>
            <a:pPr lvl="2"/>
            <a:r>
              <a:t>a.push_back(1); // p is invalidated</a:t>
            </a:r>
          </a:p>
        </p:txBody>
      </p:sp>
      <p:sp>
        <p:nvSpPr>
          <p:cNvPr id="265" name="Slide Number"/>
          <p:cNvSpPr txBox="1"/>
          <p:nvPr>
            <p:ph type="sldNum" sz="quarter" idx="2"/>
          </p:nvPr>
        </p:nvSpPr>
        <p:spPr>
          <a:xfrm>
            <a:off x="5963849" y="6506918"/>
            <a:ext cx="261128"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9" name="Title 3"/>
          <p:cNvSpPr txBox="1"/>
          <p:nvPr>
            <p:ph type="title"/>
          </p:nvPr>
        </p:nvSpPr>
        <p:spPr>
          <a:xfrm>
            <a:off x="304721" y="287506"/>
            <a:ext cx="11579384" cy="674519"/>
          </a:xfrm>
          <a:prstGeom prst="rect">
            <a:avLst/>
          </a:prstGeom>
        </p:spPr>
        <p:txBody>
          <a:bodyPr/>
          <a:lstStyle/>
          <a:p>
            <a:pPr/>
            <a:r>
              <a:t>Projection Validity</a:t>
            </a:r>
          </a:p>
        </p:txBody>
      </p:sp>
      <p:sp>
        <p:nvSpPr>
          <p:cNvPr id="270" name="Content Placeholder 4"/>
          <p:cNvSpPr txBox="1"/>
          <p:nvPr>
            <p:ph type="body" idx="1"/>
          </p:nvPr>
        </p:nvSpPr>
        <p:spPr>
          <a:xfrm>
            <a:off x="304720" y="1431923"/>
            <a:ext cx="11582481" cy="4593973"/>
          </a:xfrm>
          <a:prstGeom prst="rect">
            <a:avLst/>
          </a:prstGeom>
        </p:spPr>
        <p:txBody>
          <a:bodyPr/>
          <a:lstStyle/>
          <a:p>
            <a:pPr/>
            <a:r>
              <a:t>A projection is invalidated when:</a:t>
            </a:r>
          </a:p>
          <a:p>
            <a:pPr lvl="1"/>
            <a:r>
              <a:t>The object they are projected from is modified other than through the projection or another non-overlapping projection</a:t>
            </a:r>
          </a:p>
          <a:p>
            <a:pPr lvl="2"/>
          </a:p>
          <a:p>
            <a:pPr lvl="2"/>
            <a:r>
              <a:t>vector a{0, 1, 2, 3};</a:t>
            </a:r>
          </a:p>
          <a:p>
            <a:pPr lvl="2"/>
            <a:r>
              <a:t>const e&amp; = a.back();</a:t>
            </a:r>
          </a:p>
          <a:p>
            <a:pPr lvl="2"/>
            <a:r>
              <a:t>a.clear(); // invalidates e</a:t>
            </a:r>
          </a:p>
          <a:p>
            <a:pPr lvl="2"/>
          </a:p>
          <a:p>
            <a:pPr lvl="1"/>
            <a:r>
              <a:t>The lifetime of the object they are projected from ends</a:t>
            </a:r>
          </a:p>
          <a:p>
            <a:pPr lvl="2"/>
          </a:p>
          <a:p>
            <a:pPr lvl="2"/>
            <a:r>
              <a:t>int&amp; p{vector{0}[0]}; // p is invalidated right after creation!</a:t>
            </a:r>
          </a:p>
        </p:txBody>
      </p:sp>
      <p:sp>
        <p:nvSpPr>
          <p:cNvPr id="271" name="Slide Number"/>
          <p:cNvSpPr txBox="1"/>
          <p:nvPr>
            <p:ph type="sldNum" sz="quarter" idx="2"/>
          </p:nvPr>
        </p:nvSpPr>
        <p:spPr>
          <a:xfrm>
            <a:off x="5959277" y="6506918"/>
            <a:ext cx="270272"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72" name="vector a{0, 1, 2, 3};…"/>
          <p:cNvSpPr txBox="1"/>
          <p:nvPr/>
        </p:nvSpPr>
        <p:spPr>
          <a:xfrm>
            <a:off x="5842621" y="3012573"/>
            <a:ext cx="5823383" cy="10439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lvl="2" indent="0" defTabSz="1088291">
              <a:defRPr sz="2200">
                <a:latin typeface="Menlo Regular"/>
                <a:ea typeface="Menlo Regular"/>
                <a:cs typeface="Menlo Regular"/>
                <a:sym typeface="Menlo Regular"/>
              </a:defRPr>
            </a:pPr>
            <a:r>
              <a:t>vector a{0, 1, 2, 3};</a:t>
            </a:r>
          </a:p>
          <a:p>
            <a:pPr lvl="2" indent="0" defTabSz="1088291">
              <a:defRPr sz="2200">
                <a:latin typeface="Menlo Regular"/>
                <a:ea typeface="Menlo Regular"/>
                <a:cs typeface="Menlo Regular"/>
                <a:sym typeface="Menlo Regular"/>
              </a:defRPr>
            </a:pPr>
            <a:r>
              <a:t>const e&amp; = a.back();</a:t>
            </a:r>
          </a:p>
          <a:p>
            <a:pPr lvl="2" indent="0" defTabSz="1088291">
              <a:defRPr sz="2200">
                <a:latin typeface="Menlo Regular"/>
                <a:ea typeface="Menlo Regular"/>
                <a:cs typeface="Menlo Regular"/>
                <a:sym typeface="Menlo Regular"/>
              </a:defRPr>
            </a:pPr>
            <a:r>
              <a:t>a[2] = 42; // e is not invalidated</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70">
                                            <p:txEl>
                                              <p:pRg st="3" end="3"/>
                                            </p:txEl>
                                          </p:spTgt>
                                        </p:tgtEl>
                                        <p:attrNameLst>
                                          <p:attrName>style.visibility</p:attrName>
                                        </p:attrNameLst>
                                      </p:cBhvr>
                                      <p:to>
                                        <p:strVal val="visible"/>
                                      </p:to>
                                    </p:set>
                                  </p:childTnLst>
                                </p:cTn>
                              </p:par>
                            </p:childTnLst>
                          </p:cTn>
                        </p:par>
                        <p:par>
                          <p:cTn id="7" fill="hold">
                            <p:stCondLst>
                              <p:cond delay="0"/>
                            </p:stCondLst>
                            <p:childTnLst>
                              <p:par>
                                <p:cTn id="8" presetClass="entr" nodeType="afterEffect" presetSubtype="0" presetID="1" grpId="1" fill="hold">
                                  <p:stCondLst>
                                    <p:cond delay="0"/>
                                  </p:stCondLst>
                                  <p:iterate type="el" backwards="0">
                                    <p:tmAbs val="0"/>
                                  </p:iterate>
                                  <p:childTnLst>
                                    <p:set>
                                      <p:cBhvr>
                                        <p:cTn id="9" fill="hold"/>
                                        <p:tgtEl>
                                          <p:spTgt spid="270">
                                            <p:txEl>
                                              <p:pRg st="4" end="4"/>
                                            </p:txEl>
                                          </p:spTgt>
                                        </p:tgtEl>
                                        <p:attrNameLst>
                                          <p:attrName>style.visibility</p:attrName>
                                        </p:attrNameLst>
                                      </p:cBhvr>
                                      <p:to>
                                        <p:strVal val="visible"/>
                                      </p:to>
                                    </p:set>
                                  </p:childTnLst>
                                </p:cTn>
                              </p:par>
                            </p:childTnLst>
                          </p:cTn>
                        </p:par>
                        <p:par>
                          <p:cTn id="10" fill="hold">
                            <p:stCondLst>
                              <p:cond delay="0"/>
                            </p:stCondLst>
                            <p:childTnLst>
                              <p:par>
                                <p:cTn id="11" presetClass="entr" nodeType="afterEffect" presetSubtype="0" presetID="1" grpId="1" fill="hold">
                                  <p:stCondLst>
                                    <p:cond delay="0"/>
                                  </p:stCondLst>
                                  <p:iterate type="el" backwards="0">
                                    <p:tmAbs val="0"/>
                                  </p:iterate>
                                  <p:childTnLst>
                                    <p:set>
                                      <p:cBhvr>
                                        <p:cTn id="12" fill="hold"/>
                                        <p:tgtEl>
                                          <p:spTgt spid="270">
                                            <p:txEl>
                                              <p:pRg st="5" end="5"/>
                                            </p:txEl>
                                          </p:spTgt>
                                        </p:tgtEl>
                                        <p:attrNameLst>
                                          <p:attrName>style.visibility</p:attrName>
                                        </p:attrNameLst>
                                      </p:cBhvr>
                                      <p:to>
                                        <p:strVal val="visible"/>
                                      </p:to>
                                    </p:set>
                                  </p:childTnLst>
                                </p:cTn>
                              </p:par>
                            </p:childTnLst>
                          </p:cTn>
                        </p:par>
                        <p:par>
                          <p:cTn id="13" fill="hold">
                            <p:stCondLst>
                              <p:cond delay="0"/>
                            </p:stCondLst>
                            <p:childTnLst>
                              <p:par>
                                <p:cTn id="14" presetClass="entr" nodeType="afterEffect" presetSubtype="0" presetID="1" grpId="1" fill="hold">
                                  <p:stCondLst>
                                    <p:cond delay="0"/>
                                  </p:stCondLst>
                                  <p:iterate type="el" backwards="0">
                                    <p:tmAbs val="0"/>
                                  </p:iterate>
                                  <p:childTnLst>
                                    <p:set>
                                      <p:cBhvr>
                                        <p:cTn id="15" fill="hold"/>
                                        <p:tgtEl>
                                          <p:spTgt spid="270">
                                            <p:txEl>
                                              <p:pRg st="6" end="6"/>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Class="entr" nodeType="clickEffect" presetSubtype="0" presetID="1" grpId="2" fill="hold">
                                  <p:stCondLst>
                                    <p:cond delay="0"/>
                                  </p:stCondLst>
                                  <p:iterate type="el" backwards="0">
                                    <p:tmAbs val="0"/>
                                  </p:iterate>
                                  <p:childTnLst>
                                    <p:set>
                                      <p:cBhvr>
                                        <p:cTn id="19" fill="hold"/>
                                        <p:tgtEl>
                                          <p:spTgt spid="272"/>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Class="entr" nodeType="clickEffect" presetSubtype="0" presetID="1" grpId="1" fill="hold">
                                  <p:stCondLst>
                                    <p:cond delay="0"/>
                                  </p:stCondLst>
                                  <p:iterate type="el" backwards="0">
                                    <p:tmAbs val="0"/>
                                  </p:iterate>
                                  <p:childTnLst>
                                    <p:set>
                                      <p:cBhvr>
                                        <p:cTn id="23" fill="hold"/>
                                        <p:tgtEl>
                                          <p:spTgt spid="270">
                                            <p:txEl>
                                              <p:pRg st="7" end="7"/>
                                            </p:txEl>
                                          </p:spTgt>
                                        </p:tgtEl>
                                        <p:attrNameLst>
                                          <p:attrName>style.visibility</p:attrName>
                                        </p:attrNameLst>
                                      </p:cBhvr>
                                      <p:to>
                                        <p:strVal val="visible"/>
                                      </p:to>
                                    </p:set>
                                  </p:childTnLst>
                                </p:cTn>
                              </p:par>
                            </p:childTnLst>
                          </p:cTn>
                        </p:par>
                        <p:par>
                          <p:cTn id="24" fill="hold">
                            <p:stCondLst>
                              <p:cond delay="0"/>
                            </p:stCondLst>
                            <p:childTnLst>
                              <p:par>
                                <p:cTn id="25" presetClass="entr" nodeType="afterEffect" presetSubtype="0" presetID="1" grpId="1" fill="hold">
                                  <p:stCondLst>
                                    <p:cond delay="0"/>
                                  </p:stCondLst>
                                  <p:iterate type="el" backwards="0">
                                    <p:tmAbs val="0"/>
                                  </p:iterate>
                                  <p:childTnLst>
                                    <p:set>
                                      <p:cBhvr>
                                        <p:cTn id="26" fill="hold"/>
                                        <p:tgtEl>
                                          <p:spTgt spid="270">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Class="entr" nodeType="clickEffect" presetSubtype="0" presetID="1" grpId="1" fill="hold">
                                  <p:stCondLst>
                                    <p:cond delay="0"/>
                                  </p:stCondLst>
                                  <p:iterate type="el" backwards="0">
                                    <p:tmAbs val="0"/>
                                  </p:iterate>
                                  <p:childTnLst>
                                    <p:set>
                                      <p:cBhvr>
                                        <p:cTn id="30" fill="hold"/>
                                        <p:tgtEl>
                                          <p:spTgt spid="270">
                                            <p:txEl>
                                              <p:pRg st="9" end="9"/>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270" grpId="1"/>
      <p:bldP build="whole" bldLvl="1" animBg="1" rev="0" advAuto="0" spid="272" grpId="2"/>
    </p:bldLst>
  </p:timing>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6" name="Projecting Multiple Values"/>
          <p:cNvSpPr txBox="1"/>
          <p:nvPr>
            <p:ph type="title"/>
          </p:nvPr>
        </p:nvSpPr>
        <p:spPr>
          <a:prstGeom prst="rect">
            <a:avLst/>
          </a:prstGeom>
        </p:spPr>
        <p:txBody>
          <a:bodyPr/>
          <a:lstStyle/>
          <a:p>
            <a:pPr/>
            <a:r>
              <a:t>Projecting Multiple Values</a:t>
            </a:r>
          </a:p>
        </p:txBody>
      </p:sp>
      <p:sp>
        <p:nvSpPr>
          <p:cNvPr id="277" name="Iterator pairs, views, and spans project a collection of values from an object…"/>
          <p:cNvSpPr txBox="1"/>
          <p:nvPr>
            <p:ph type="body" idx="1"/>
          </p:nvPr>
        </p:nvSpPr>
        <p:spPr>
          <a:prstGeom prst="rect">
            <a:avLst/>
          </a:prstGeom>
        </p:spPr>
        <p:txBody>
          <a:bodyPr/>
          <a:lstStyle/>
          <a:p>
            <a:pPr/>
            <a:r>
              <a:t>Iterator pairs, views, and spans project a collection of values from an object</a:t>
            </a:r>
          </a:p>
          <a:p>
            <a:pPr/>
            <a:r>
              <a:t>They follow the same rules as reference projections</a:t>
            </a:r>
          </a:p>
          <a:p>
            <a:pPr lvl="2"/>
          </a:p>
          <a:p>
            <a:pPr lvl="2"/>
            <a:r>
              <a:t>vector a{3, 2, 1, 0};</a:t>
            </a:r>
          </a:p>
          <a:p>
            <a:pPr lvl="2"/>
            <a:r>
              <a:t>copy(begin(a), begin(a) + 2, begin(a) + 1); // Invalid - overlapping</a:t>
            </a:r>
          </a:p>
          <a:p>
            <a:pPr lvl="2"/>
          </a:p>
          <a:p>
            <a:pPr lvl="2"/>
            <a:r>
              <a:t>vector a{3, 2, 1, 0};</a:t>
            </a:r>
          </a:p>
          <a:p>
            <a:pPr lvl="2"/>
            <a:r>
              <a:t>copy(begin(a), begin(a) + 2, begin(a) + 2); // OK - not overlapping</a:t>
            </a:r>
          </a:p>
        </p:txBody>
      </p:sp>
      <p:sp>
        <p:nvSpPr>
          <p:cNvPr id="278" name="Slide Number"/>
          <p:cNvSpPr txBox="1"/>
          <p:nvPr>
            <p:ph type="sldNum" sz="quarter" idx="2"/>
          </p:nvPr>
        </p:nvSpPr>
        <p:spPr>
          <a:xfrm>
            <a:off x="5958439" y="6506918"/>
            <a:ext cx="271948"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77">
                                            <p:txEl>
                                              <p:pRg st="3" end="3"/>
                                            </p:txEl>
                                          </p:spTgt>
                                        </p:tgtEl>
                                        <p:attrNameLst>
                                          <p:attrName>style.visibility</p:attrName>
                                        </p:attrNameLst>
                                      </p:cBhvr>
                                      <p:to>
                                        <p:strVal val="visible"/>
                                      </p:to>
                                    </p:set>
                                  </p:childTnLst>
                                </p:cTn>
                              </p:par>
                            </p:childTnLst>
                          </p:cTn>
                        </p:par>
                        <p:par>
                          <p:cTn id="7" fill="hold">
                            <p:stCondLst>
                              <p:cond delay="0"/>
                            </p:stCondLst>
                            <p:childTnLst>
                              <p:par>
                                <p:cTn id="8" presetClass="entr" nodeType="afterEffect" presetSubtype="0" presetID="1" grpId="1" fill="hold">
                                  <p:stCondLst>
                                    <p:cond delay="0"/>
                                  </p:stCondLst>
                                  <p:iterate type="el" backwards="0">
                                    <p:tmAbs val="0"/>
                                  </p:iterate>
                                  <p:childTnLst>
                                    <p:set>
                                      <p:cBhvr>
                                        <p:cTn id="9" fill="hold"/>
                                        <p:tgtEl>
                                          <p:spTgt spid="277">
                                            <p:txEl>
                                              <p:pRg st="4" end="4"/>
                                            </p:txEl>
                                          </p:spTgt>
                                        </p:tgtEl>
                                        <p:attrNameLst>
                                          <p:attrName>style.visibility</p:attrName>
                                        </p:attrNameLst>
                                      </p:cBhvr>
                                      <p:to>
                                        <p:strVal val="visible"/>
                                      </p:to>
                                    </p:set>
                                  </p:childTnLst>
                                </p:cTn>
                              </p:par>
                            </p:childTnLst>
                          </p:cTn>
                        </p:par>
                        <p:par>
                          <p:cTn id="10" fill="hold">
                            <p:stCondLst>
                              <p:cond delay="0"/>
                            </p:stCondLst>
                            <p:childTnLst>
                              <p:par>
                                <p:cTn id="11" presetClass="entr" nodeType="afterEffect" presetSubtype="0" presetID="1" grpId="1" fill="hold">
                                  <p:stCondLst>
                                    <p:cond delay="0"/>
                                  </p:stCondLst>
                                  <p:iterate type="el" backwards="0">
                                    <p:tmAbs val="0"/>
                                  </p:iterate>
                                  <p:childTnLst>
                                    <p:set>
                                      <p:cBhvr>
                                        <p:cTn id="12" fill="hold"/>
                                        <p:tgtEl>
                                          <p:spTgt spid="277">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277">
                                            <p:txEl>
                                              <p:pRg st="6" end="6"/>
                                            </p:txEl>
                                          </p:spTgt>
                                        </p:tgtEl>
                                        <p:attrNameLst>
                                          <p:attrName>style.visibility</p:attrName>
                                        </p:attrNameLst>
                                      </p:cBhvr>
                                      <p:to>
                                        <p:strVal val="visible"/>
                                      </p:to>
                                    </p:set>
                                  </p:childTnLst>
                                </p:cTn>
                              </p:par>
                            </p:childTnLst>
                          </p:cTn>
                        </p:par>
                        <p:par>
                          <p:cTn id="17" fill="hold">
                            <p:stCondLst>
                              <p:cond delay="0"/>
                            </p:stCondLst>
                            <p:childTnLst>
                              <p:par>
                                <p:cTn id="18" presetClass="entr" nodeType="afterEffect" presetSubtype="0" presetID="1" grpId="1" fill="hold">
                                  <p:stCondLst>
                                    <p:cond delay="0"/>
                                  </p:stCondLst>
                                  <p:iterate type="el" backwards="0">
                                    <p:tmAbs val="0"/>
                                  </p:iterate>
                                  <p:childTnLst>
                                    <p:set>
                                      <p:cBhvr>
                                        <p:cTn id="19" fill="hold"/>
                                        <p:tgtEl>
                                          <p:spTgt spid="277">
                                            <p:txEl>
                                              <p:pRg st="7" end="7"/>
                                            </p:txEl>
                                          </p:spTgt>
                                        </p:tgtEl>
                                        <p:attrNameLst>
                                          <p:attrName>style.visibility</p:attrName>
                                        </p:attrNameLst>
                                      </p:cBhvr>
                                      <p:to>
                                        <p:strVal val="visible"/>
                                      </p:to>
                                    </p:set>
                                  </p:childTnLst>
                                </p:cTn>
                              </p:par>
                            </p:childTnLst>
                          </p:cTn>
                        </p:par>
                        <p:par>
                          <p:cTn id="20" fill="hold">
                            <p:stCondLst>
                              <p:cond delay="0"/>
                            </p:stCondLst>
                            <p:childTnLst>
                              <p:par>
                                <p:cTn id="21" presetClass="entr" nodeType="afterEffect" presetSubtype="0" presetID="1" grpId="1" fill="hold">
                                  <p:stCondLst>
                                    <p:cond delay="0"/>
                                  </p:stCondLst>
                                  <p:iterate type="el" backwards="0">
                                    <p:tmAbs val="0"/>
                                  </p:iterate>
                                  <p:childTnLst>
                                    <p:set>
                                      <p:cBhvr>
                                        <p:cTn id="22" fill="hold"/>
                                        <p:tgtEl>
                                          <p:spTgt spid="277">
                                            <p:txEl>
                                              <p:pRg st="8" end="8"/>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277" grpId="1"/>
    </p:bld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Title 3"/>
          <p:cNvSpPr txBox="1"/>
          <p:nvPr>
            <p:ph type="title"/>
          </p:nvPr>
        </p:nvSpPr>
        <p:spPr>
          <a:xfrm>
            <a:off x="304721" y="287506"/>
            <a:ext cx="11579384" cy="674519"/>
          </a:xfrm>
          <a:prstGeom prst="rect">
            <a:avLst/>
          </a:prstGeom>
        </p:spPr>
        <p:txBody>
          <a:bodyPr/>
          <a:lstStyle/>
          <a:p>
            <a:pPr/>
            <a:r>
              <a:t>Terminology</a:t>
            </a:r>
          </a:p>
        </p:txBody>
      </p:sp>
      <p:sp>
        <p:nvSpPr>
          <p:cNvPr id="128" name="Content Placeholder 4"/>
          <p:cNvSpPr txBox="1"/>
          <p:nvPr>
            <p:ph type="body" idx="1"/>
          </p:nvPr>
        </p:nvSpPr>
        <p:spPr>
          <a:xfrm>
            <a:off x="304720" y="1431923"/>
            <a:ext cx="11582481" cy="4593973"/>
          </a:xfrm>
          <a:prstGeom prst="rect">
            <a:avLst/>
          </a:prstGeom>
        </p:spPr>
        <p:txBody>
          <a:bodyPr/>
          <a:lstStyle/>
          <a:p>
            <a:pPr/>
            <a:r>
              <a:t>Local Reasoning is concerned with both sides of an API </a:t>
            </a:r>
          </a:p>
          <a:p>
            <a:pPr lvl="1" marL="540963" indent="-265112"/>
            <a:r>
              <a:t>The </a:t>
            </a:r>
            <a:r>
              <a:rPr i="1"/>
              <a:t>client</a:t>
            </a:r>
            <a:r>
              <a:t> code is the code calling a function or holding an instance of a class</a:t>
            </a:r>
          </a:p>
          <a:p>
            <a:pPr lvl="1" marL="540963" indent="-265112"/>
            <a:r>
              <a:t>The </a:t>
            </a:r>
            <a:r>
              <a:rPr i="1"/>
              <a:t>implementor</a:t>
            </a:r>
            <a:r>
              <a:t> code is the implementation of a function or class</a:t>
            </a:r>
          </a:p>
        </p:txBody>
      </p:sp>
      <p:sp>
        <p:nvSpPr>
          <p:cNvPr id="129" name="Slide Number"/>
          <p:cNvSpPr txBox="1"/>
          <p:nvPr>
            <p:ph type="sldNum" sz="quarter" idx="2"/>
          </p:nvPr>
        </p:nvSpPr>
        <p:spPr>
          <a:xfrm>
            <a:off x="5996768" y="6506918"/>
            <a:ext cx="195290"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2" name="Title 1"/>
          <p:cNvSpPr txBox="1"/>
          <p:nvPr>
            <p:ph type="title"/>
          </p:nvPr>
        </p:nvSpPr>
        <p:spPr>
          <a:xfrm>
            <a:off x="795528" y="2798064"/>
            <a:ext cx="5907024" cy="1399033"/>
          </a:xfrm>
          <a:prstGeom prst="rect">
            <a:avLst/>
          </a:prstGeom>
        </p:spPr>
        <p:txBody>
          <a:bodyPr/>
          <a:lstStyle/>
          <a:p>
            <a:pPr/>
            <a:r>
              <a:t>Objects</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4" name="Objects"/>
          <p:cNvSpPr txBox="1"/>
          <p:nvPr>
            <p:ph type="title"/>
          </p:nvPr>
        </p:nvSpPr>
        <p:spPr>
          <a:prstGeom prst="rect">
            <a:avLst/>
          </a:prstGeom>
        </p:spPr>
        <p:txBody>
          <a:bodyPr/>
          <a:lstStyle/>
          <a:p>
            <a:pPr/>
            <a:r>
              <a:t>Objects</a:t>
            </a:r>
          </a:p>
        </p:txBody>
      </p:sp>
      <p:sp>
        <p:nvSpPr>
          <p:cNvPr id="285" name="void f(shared_ptr&lt;widget&gt; p);…"/>
          <p:cNvSpPr txBox="1"/>
          <p:nvPr>
            <p:ph type="body" idx="1"/>
          </p:nvPr>
        </p:nvSpPr>
        <p:spPr>
          <a:prstGeom prst="rect">
            <a:avLst/>
          </a:prstGeom>
        </p:spPr>
        <p:txBody>
          <a:bodyPr/>
          <a:lstStyle/>
          <a:p>
            <a:pPr lvl="2"/>
            <a:r>
              <a:t>void f(shared_ptr&lt;widget&gt; p);</a:t>
            </a:r>
          </a:p>
          <a:p>
            <a:pPr lvl="2"/>
          </a:p>
          <a:p>
            <a:pPr/>
            <a:r>
              <a:t>What is the </a:t>
            </a:r>
            <a:r>
              <a:rPr i="1"/>
              <a:t>type</a:t>
            </a:r>
            <a:r>
              <a:t> of the argument for </a:t>
            </a:r>
            <a:r>
              <a:rPr>
                <a:latin typeface="Menlo Regular"/>
                <a:ea typeface="Menlo Regular"/>
                <a:cs typeface="Menlo Regular"/>
                <a:sym typeface="Menlo Regular"/>
              </a:rPr>
              <a:t>f()</a:t>
            </a:r>
            <a:r>
              <a:t>?</a:t>
            </a:r>
          </a:p>
          <a:p>
            <a:pPr/>
          </a:p>
          <a:p>
            <a:pPr/>
            <a:r>
              <a:t>To understand </a:t>
            </a:r>
            <a:r>
              <a:rPr>
                <a:latin typeface="Menlo Regular"/>
                <a:ea typeface="Menlo Regular"/>
                <a:cs typeface="Menlo Regular"/>
                <a:sym typeface="Menlo Regular"/>
              </a:rPr>
              <a:t>f()</a:t>
            </a:r>
            <a:r>
              <a:t> we need to understand the </a:t>
            </a:r>
            <a:r>
              <a:rPr i="1"/>
              <a:t>extent</a:t>
            </a:r>
            <a:r>
              <a:t> </a:t>
            </a:r>
            <a:r>
              <a:rPr>
                <a:latin typeface="Menlo Regular"/>
                <a:ea typeface="Menlo Regular"/>
                <a:cs typeface="Menlo Regular"/>
                <a:sym typeface="Menlo Regular"/>
              </a:rPr>
              <a:t>p</a:t>
            </a:r>
          </a:p>
        </p:txBody>
      </p:sp>
      <p:sp>
        <p:nvSpPr>
          <p:cNvPr id="286" name="Slide Number"/>
          <p:cNvSpPr txBox="1"/>
          <p:nvPr>
            <p:ph type="sldNum" sz="quarter" idx="2"/>
          </p:nvPr>
        </p:nvSpPr>
        <p:spPr>
          <a:xfrm>
            <a:off x="5973298" y="6506918"/>
            <a:ext cx="242230"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85">
                                            <p:txEl>
                                              <p:pRg st="2" end="2"/>
                                            </p:txEl>
                                          </p:spTgt>
                                        </p:tgtEl>
                                        <p:attrNameLst>
                                          <p:attrName>style.visibility</p:attrName>
                                        </p:attrNameLst>
                                      </p:cBhvr>
                                      <p:to>
                                        <p:strVal val="visible"/>
                                      </p:to>
                                    </p:set>
                                  </p:childTnLst>
                                </p:cTn>
                              </p:par>
                            </p:childTnLst>
                          </p:cTn>
                        </p:par>
                        <p:par>
                          <p:cTn id="7" fill="hold">
                            <p:stCondLst>
                              <p:cond delay="0"/>
                            </p:stCondLst>
                            <p:childTnLst>
                              <p:par>
                                <p:cTn id="8" presetClass="entr" nodeType="afterEffect" presetSubtype="0" presetID="1" grpId="1" fill="hold">
                                  <p:stCondLst>
                                    <p:cond delay="0"/>
                                  </p:stCondLst>
                                  <p:iterate type="el" backwards="0">
                                    <p:tmAbs val="0"/>
                                  </p:iterate>
                                  <p:childTnLst>
                                    <p:set>
                                      <p:cBhvr>
                                        <p:cTn id="9" fill="hold"/>
                                        <p:tgtEl>
                                          <p:spTgt spid="285">
                                            <p:txEl>
                                              <p:pRg st="3" end="3"/>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Class="entr" nodeType="clickEffect" presetSubtype="0" presetID="1" grpId="1" fill="hold">
                                  <p:stCondLst>
                                    <p:cond delay="0"/>
                                  </p:stCondLst>
                                  <p:iterate type="el" backwards="0">
                                    <p:tmAbs val="0"/>
                                  </p:iterate>
                                  <p:childTnLst>
                                    <p:set>
                                      <p:cBhvr>
                                        <p:cTn id="13" fill="hold"/>
                                        <p:tgtEl>
                                          <p:spTgt spid="285">
                                            <p:txEl>
                                              <p:pRg st="4" end="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285" grpId="1"/>
    </p:bldLst>
  </p:timing>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0" name="Equational Reasoning"/>
          <p:cNvSpPr txBox="1"/>
          <p:nvPr>
            <p:ph type="title"/>
          </p:nvPr>
        </p:nvSpPr>
        <p:spPr>
          <a:prstGeom prst="rect">
            <a:avLst/>
          </a:prstGeom>
        </p:spPr>
        <p:txBody>
          <a:bodyPr/>
          <a:lstStyle/>
          <a:p>
            <a:pPr/>
            <a:r>
              <a:t>Equational Reasoning</a:t>
            </a:r>
          </a:p>
        </p:txBody>
      </p:sp>
      <p:sp>
        <p:nvSpPr>
          <p:cNvPr id="291" name="Equational reasoning is proving that expressions are equal by substituting equals for equals.…"/>
          <p:cNvSpPr txBox="1"/>
          <p:nvPr>
            <p:ph type="body" idx="1"/>
          </p:nvPr>
        </p:nvSpPr>
        <p:spPr>
          <a:prstGeom prst="rect">
            <a:avLst/>
          </a:prstGeom>
        </p:spPr>
        <p:txBody>
          <a:bodyPr/>
          <a:lstStyle/>
          <a:p>
            <a:pPr/>
            <a:r>
              <a:rPr i="1"/>
              <a:t>Equational reasoning</a:t>
            </a:r>
            <a:r>
              <a:t> is proving that expressions are equal by substituting equals for equals.</a:t>
            </a:r>
          </a:p>
          <a:p>
            <a:pPr/>
            <a:r>
              <a:t>Equational reasoning explains how code works and is a component part of larger proofs.</a:t>
            </a:r>
          </a:p>
          <a:p>
            <a:pPr/>
          </a:p>
          <a:p>
            <a:pPr/>
            <a:r>
              <a:t>To know if two values are equal, we need to know the </a:t>
            </a:r>
            <a:r>
              <a:rPr i="1"/>
              <a:t>extent</a:t>
            </a:r>
            <a:r>
              <a:t> of the values.</a:t>
            </a:r>
          </a:p>
        </p:txBody>
      </p:sp>
      <p:sp>
        <p:nvSpPr>
          <p:cNvPr id="292" name="Slide Number"/>
          <p:cNvSpPr txBox="1"/>
          <p:nvPr>
            <p:ph type="sldNum" sz="quarter" idx="2"/>
          </p:nvPr>
        </p:nvSpPr>
        <p:spPr>
          <a:xfrm>
            <a:off x="5961106" y="6506918"/>
            <a:ext cx="266614"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91">
                                            <p:txEl>
                                              <p:pRg st="3" end="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291" grpId="1"/>
    </p:bldLst>
  </p:timing>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6" name="Equality"/>
          <p:cNvSpPr txBox="1"/>
          <p:nvPr>
            <p:ph type="title"/>
          </p:nvPr>
        </p:nvSpPr>
        <p:spPr>
          <a:prstGeom prst="rect">
            <a:avLst/>
          </a:prstGeom>
        </p:spPr>
        <p:txBody>
          <a:bodyPr/>
          <a:lstStyle/>
          <a:p>
            <a:pPr/>
            <a:r>
              <a:t>Equality</a:t>
            </a:r>
          </a:p>
        </p:txBody>
      </p:sp>
      <p:sp>
        <p:nvSpPr>
          <p:cNvPr id="297" name="Equality is an equivalence relation (reflexive, symmetric, and transitive)…"/>
          <p:cNvSpPr txBox="1"/>
          <p:nvPr>
            <p:ph type="body" idx="1"/>
          </p:nvPr>
        </p:nvSpPr>
        <p:spPr>
          <a:prstGeom prst="rect">
            <a:avLst/>
          </a:prstGeom>
        </p:spPr>
        <p:txBody>
          <a:bodyPr/>
          <a:lstStyle/>
          <a:p>
            <a:pPr/>
            <a:r>
              <a:rPr i="1"/>
              <a:t>Equality</a:t>
            </a:r>
            <a:r>
              <a:t> is an equivalence relation (reflexive, symmetric, and transitive)</a:t>
            </a:r>
          </a:p>
          <a:p>
            <a:pPr/>
            <a:r>
              <a:t>Equality connects to </a:t>
            </a:r>
            <a:r>
              <a:rPr i="1"/>
              <a:t>copy</a:t>
            </a:r>
            <a:r>
              <a:t> (equal and disjoint)</a:t>
            </a:r>
          </a:p>
        </p:txBody>
      </p:sp>
      <p:sp>
        <p:nvSpPr>
          <p:cNvPr id="298" name="Slide Number"/>
          <p:cNvSpPr txBox="1"/>
          <p:nvPr>
            <p:ph type="sldNum" sz="quarter" idx="2"/>
          </p:nvPr>
        </p:nvSpPr>
        <p:spPr>
          <a:xfrm>
            <a:off x="5959887" y="6506918"/>
            <a:ext cx="269052"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2" name="Title 3"/>
          <p:cNvSpPr txBox="1"/>
          <p:nvPr>
            <p:ph type="title"/>
          </p:nvPr>
        </p:nvSpPr>
        <p:spPr>
          <a:xfrm>
            <a:off x="304721" y="287506"/>
            <a:ext cx="11579384" cy="674519"/>
          </a:xfrm>
          <a:prstGeom prst="rect">
            <a:avLst/>
          </a:prstGeom>
        </p:spPr>
        <p:txBody>
          <a:bodyPr/>
          <a:lstStyle/>
          <a:p>
            <a:pPr/>
            <a:r>
              <a:t>Transformations and Actions</a:t>
            </a:r>
          </a:p>
        </p:txBody>
      </p:sp>
      <p:sp>
        <p:nvSpPr>
          <p:cNvPr id="303" name="Content Placeholder 4"/>
          <p:cNvSpPr txBox="1"/>
          <p:nvPr>
            <p:ph type="body" idx="1"/>
          </p:nvPr>
        </p:nvSpPr>
        <p:spPr>
          <a:xfrm>
            <a:off x="304720" y="1431923"/>
            <a:ext cx="11582481" cy="4593973"/>
          </a:xfrm>
          <a:prstGeom prst="rect">
            <a:avLst/>
          </a:prstGeom>
        </p:spPr>
        <p:txBody>
          <a:bodyPr/>
          <a:lstStyle/>
          <a:p>
            <a:pPr/>
            <a:r>
              <a:t>There is a duality between transformations and the corresponding actions: An action is defined in terms of a transformation, and vice versa:</a:t>
            </a:r>
          </a:p>
          <a:p>
            <a:pPr lvl="2"/>
          </a:p>
          <a:p>
            <a:pPr lvl="2"/>
            <a:r>
              <a:t>void a(T&amp; x) { x = f(x); } // action from transformation</a:t>
            </a:r>
          </a:p>
          <a:p>
            <a:pPr/>
            <a:r>
              <a:t>and</a:t>
            </a:r>
          </a:p>
          <a:p>
            <a:pPr lvl="2"/>
          </a:p>
          <a:p>
            <a:pPr lvl="2"/>
            <a:r>
              <a:t>T f(T x) { a(x); return x; } // transformation from action</a:t>
            </a:r>
          </a:p>
          <a:p>
            <a:pPr/>
          </a:p>
          <a:p>
            <a:pPr lvl="1"/>
            <a:r>
              <a:t>– Elements of Programming, Section 2.5</a:t>
            </a:r>
          </a:p>
        </p:txBody>
      </p:sp>
      <p:sp>
        <p:nvSpPr>
          <p:cNvPr id="304" name="Slide Number"/>
          <p:cNvSpPr txBox="1"/>
          <p:nvPr>
            <p:ph type="sldNum" sz="quarter" idx="2"/>
          </p:nvPr>
        </p:nvSpPr>
        <p:spPr>
          <a:xfrm>
            <a:off x="5957753" y="6506918"/>
            <a:ext cx="273320"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8" name="Title 3"/>
          <p:cNvSpPr txBox="1"/>
          <p:nvPr>
            <p:ph type="title"/>
          </p:nvPr>
        </p:nvSpPr>
        <p:spPr>
          <a:xfrm>
            <a:off x="304721" y="287506"/>
            <a:ext cx="11579384" cy="674519"/>
          </a:xfrm>
          <a:prstGeom prst="rect">
            <a:avLst/>
          </a:prstGeom>
        </p:spPr>
        <p:txBody>
          <a:bodyPr/>
          <a:lstStyle/>
          <a:p>
            <a:pPr/>
            <a:r>
              <a:t>Composite Objects and Whole-Part Relationships</a:t>
            </a:r>
          </a:p>
        </p:txBody>
      </p:sp>
      <p:sp>
        <p:nvSpPr>
          <p:cNvPr id="309" name="Content Placeholder 4"/>
          <p:cNvSpPr txBox="1"/>
          <p:nvPr>
            <p:ph type="body" idx="1"/>
          </p:nvPr>
        </p:nvSpPr>
        <p:spPr>
          <a:xfrm>
            <a:off x="304720" y="1431923"/>
            <a:ext cx="11582481" cy="4593973"/>
          </a:xfrm>
          <a:prstGeom prst="rect">
            <a:avLst/>
          </a:prstGeom>
        </p:spPr>
        <p:txBody>
          <a:bodyPr/>
          <a:lstStyle/>
          <a:p>
            <a:pPr/>
            <a:r>
              <a:t>A </a:t>
            </a:r>
            <a:r>
              <a:rPr i="1"/>
              <a:t>composite object</a:t>
            </a:r>
            <a:r>
              <a:t> is made up of other objects, called its </a:t>
            </a:r>
            <a:r>
              <a:rPr i="1"/>
              <a:t>parts</a:t>
            </a:r>
            <a:r>
              <a:t>.</a:t>
            </a:r>
          </a:p>
          <a:p>
            <a:pPr/>
            <a:r>
              <a:t>The whole–part relationship satisfies the four properties of </a:t>
            </a:r>
            <a:r>
              <a:rPr i="1"/>
              <a:t>connectedness</a:t>
            </a:r>
            <a:r>
              <a:t>, </a:t>
            </a:r>
            <a:r>
              <a:rPr i="1"/>
              <a:t>noncircularity</a:t>
            </a:r>
            <a:r>
              <a:t>, </a:t>
            </a:r>
            <a:r>
              <a:rPr i="1"/>
              <a:t>disjointness</a:t>
            </a:r>
            <a:r>
              <a:t>, and </a:t>
            </a:r>
            <a:r>
              <a:rPr i="1"/>
              <a:t>ownership</a:t>
            </a:r>
            <a:endParaRPr i="1"/>
          </a:p>
          <a:p>
            <a:pPr/>
            <a:endParaRPr i="1"/>
          </a:p>
          <a:p>
            <a:pPr lvl="2"/>
            <a:r>
              <a:t>vector a{ 0, 1, 2, 3 };</a:t>
            </a:r>
          </a:p>
          <a:p>
            <a:pPr lvl="2"/>
          </a:p>
          <a:p>
            <a:pPr lvl="2"/>
            <a:r>
              <a:t>struct {</a:t>
            </a:r>
          </a:p>
          <a:p>
            <a:pPr lvl="2"/>
            <a:r>
              <a:t>  string name{ "John" };</a:t>
            </a:r>
          </a:p>
          <a:p>
            <a:pPr lvl="2"/>
            <a:r>
              <a:t>  int id{0}</a:t>
            </a:r>
          </a:p>
          <a:p>
            <a:pPr lvl="2"/>
            <a:r>
              <a:t>} b;</a:t>
            </a:r>
          </a:p>
        </p:txBody>
      </p:sp>
      <p:sp>
        <p:nvSpPr>
          <p:cNvPr id="310" name="Slide Number"/>
          <p:cNvSpPr txBox="1"/>
          <p:nvPr>
            <p:ph type="sldNum" sz="quarter" idx="2"/>
          </p:nvPr>
        </p:nvSpPr>
        <p:spPr>
          <a:xfrm>
            <a:off x="5960649" y="6506918"/>
            <a:ext cx="267528"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309">
                                            <p:txEl>
                                              <p:pRg st="3" end="3"/>
                                            </p:txEl>
                                          </p:spTgt>
                                        </p:tgtEl>
                                        <p:attrNameLst>
                                          <p:attrName>style.visibility</p:attrName>
                                        </p:attrNameLst>
                                      </p:cBhvr>
                                      <p:to>
                                        <p:strVal val="visible"/>
                                      </p:to>
                                    </p:set>
                                  </p:childTnLst>
                                </p:cTn>
                              </p:par>
                            </p:childTnLst>
                          </p:cTn>
                        </p:par>
                        <p:par>
                          <p:cTn id="7" fill="hold">
                            <p:stCondLst>
                              <p:cond delay="0"/>
                            </p:stCondLst>
                            <p:childTnLst>
                              <p:par>
                                <p:cTn id="8" presetClass="entr" nodeType="afterEffect" presetSubtype="0" presetID="1" grpId="1" fill="hold">
                                  <p:stCondLst>
                                    <p:cond delay="0"/>
                                  </p:stCondLst>
                                  <p:iterate type="el" backwards="0">
                                    <p:tmAbs val="0"/>
                                  </p:iterate>
                                  <p:childTnLst>
                                    <p:set>
                                      <p:cBhvr>
                                        <p:cTn id="9" fill="hold"/>
                                        <p:tgtEl>
                                          <p:spTgt spid="309">
                                            <p:txEl>
                                              <p:pRg st="4" end="4"/>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Class="entr" nodeType="clickEffect" presetSubtype="0" presetID="1" grpId="1" fill="hold">
                                  <p:stCondLst>
                                    <p:cond delay="0"/>
                                  </p:stCondLst>
                                  <p:iterate type="el" backwards="0">
                                    <p:tmAbs val="0"/>
                                  </p:iterate>
                                  <p:childTnLst>
                                    <p:set>
                                      <p:cBhvr>
                                        <p:cTn id="13" fill="hold"/>
                                        <p:tgtEl>
                                          <p:spTgt spid="309">
                                            <p:txEl>
                                              <p:pRg st="5" end="5"/>
                                            </p:txEl>
                                          </p:spTgt>
                                        </p:tgtEl>
                                        <p:attrNameLst>
                                          <p:attrName>style.visibility</p:attrName>
                                        </p:attrNameLst>
                                      </p:cBhvr>
                                      <p:to>
                                        <p:strVal val="visible"/>
                                      </p:to>
                                    </p:set>
                                  </p:childTnLst>
                                </p:cTn>
                              </p:par>
                            </p:childTnLst>
                          </p:cTn>
                        </p:par>
                        <p:par>
                          <p:cTn id="14" fill="hold">
                            <p:stCondLst>
                              <p:cond delay="0"/>
                            </p:stCondLst>
                            <p:childTnLst>
                              <p:par>
                                <p:cTn id="15" presetClass="entr" nodeType="afterEffect" presetSubtype="0" presetID="1" grpId="1" fill="hold">
                                  <p:stCondLst>
                                    <p:cond delay="0"/>
                                  </p:stCondLst>
                                  <p:iterate type="el" backwards="0">
                                    <p:tmAbs val="0"/>
                                  </p:iterate>
                                  <p:childTnLst>
                                    <p:set>
                                      <p:cBhvr>
                                        <p:cTn id="16" fill="hold"/>
                                        <p:tgtEl>
                                          <p:spTgt spid="309">
                                            <p:txEl>
                                              <p:pRg st="6" end="6"/>
                                            </p:txEl>
                                          </p:spTgt>
                                        </p:tgtEl>
                                        <p:attrNameLst>
                                          <p:attrName>style.visibility</p:attrName>
                                        </p:attrNameLst>
                                      </p:cBhvr>
                                      <p:to>
                                        <p:strVal val="visible"/>
                                      </p:to>
                                    </p:set>
                                  </p:childTnLst>
                                </p:cTn>
                              </p:par>
                            </p:childTnLst>
                          </p:cTn>
                        </p:par>
                        <p:par>
                          <p:cTn id="17" fill="hold">
                            <p:stCondLst>
                              <p:cond delay="0"/>
                            </p:stCondLst>
                            <p:childTnLst>
                              <p:par>
                                <p:cTn id="18" presetClass="entr" nodeType="afterEffect" presetSubtype="0" presetID="1" grpId="1" fill="hold">
                                  <p:stCondLst>
                                    <p:cond delay="0"/>
                                  </p:stCondLst>
                                  <p:iterate type="el" backwards="0">
                                    <p:tmAbs val="0"/>
                                  </p:iterate>
                                  <p:childTnLst>
                                    <p:set>
                                      <p:cBhvr>
                                        <p:cTn id="19" fill="hold"/>
                                        <p:tgtEl>
                                          <p:spTgt spid="309">
                                            <p:txEl>
                                              <p:pRg st="7" end="7"/>
                                            </p:txEl>
                                          </p:spTgt>
                                        </p:tgtEl>
                                        <p:attrNameLst>
                                          <p:attrName>style.visibility</p:attrName>
                                        </p:attrNameLst>
                                      </p:cBhvr>
                                      <p:to>
                                        <p:strVal val="visible"/>
                                      </p:to>
                                    </p:set>
                                  </p:childTnLst>
                                </p:cTn>
                              </p:par>
                            </p:childTnLst>
                          </p:cTn>
                        </p:par>
                        <p:par>
                          <p:cTn id="20" fill="hold">
                            <p:stCondLst>
                              <p:cond delay="0"/>
                            </p:stCondLst>
                            <p:childTnLst>
                              <p:par>
                                <p:cTn id="21" presetClass="entr" nodeType="afterEffect" presetSubtype="0" presetID="1" grpId="1" fill="hold">
                                  <p:stCondLst>
                                    <p:cond delay="0"/>
                                  </p:stCondLst>
                                  <p:iterate type="el" backwards="0">
                                    <p:tmAbs val="0"/>
                                  </p:iterate>
                                  <p:childTnLst>
                                    <p:set>
                                      <p:cBhvr>
                                        <p:cTn id="22" fill="hold"/>
                                        <p:tgtEl>
                                          <p:spTgt spid="309">
                                            <p:txEl>
                                              <p:pRg st="8" end="8"/>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309" grpId="1"/>
    </p:bldLst>
  </p:timing>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4" name="Objects"/>
          <p:cNvSpPr txBox="1"/>
          <p:nvPr>
            <p:ph type="title"/>
          </p:nvPr>
        </p:nvSpPr>
        <p:spPr>
          <a:prstGeom prst="rect">
            <a:avLst/>
          </a:prstGeom>
        </p:spPr>
        <p:txBody>
          <a:bodyPr/>
          <a:lstStyle/>
          <a:p>
            <a:pPr/>
            <a:r>
              <a:t>Objects</a:t>
            </a:r>
          </a:p>
        </p:txBody>
      </p:sp>
      <p:sp>
        <p:nvSpPr>
          <p:cNvPr id="315" name="void f(widget&amp; p);…"/>
          <p:cNvSpPr txBox="1"/>
          <p:nvPr>
            <p:ph type="body" idx="1"/>
          </p:nvPr>
        </p:nvSpPr>
        <p:spPr>
          <a:prstGeom prst="rect">
            <a:avLst/>
          </a:prstGeom>
        </p:spPr>
        <p:txBody>
          <a:bodyPr/>
          <a:lstStyle/>
          <a:p>
            <a:pPr lvl="2"/>
            <a:r>
              <a:t>void f(widget&amp; p);</a:t>
            </a:r>
          </a:p>
          <a:p>
            <a:pPr lvl="2"/>
          </a:p>
          <a:p>
            <a:pPr/>
            <a:r>
              <a:t>This should only modify an instance of </a:t>
            </a:r>
            <a:r>
              <a:rPr>
                <a:latin typeface="Menlo Regular"/>
                <a:ea typeface="Menlo Regular"/>
                <a:cs typeface="Menlo Regular"/>
                <a:sym typeface="Menlo Regular"/>
              </a:rPr>
              <a:t>widget</a:t>
            </a:r>
            <a:endParaRPr>
              <a:latin typeface="Menlo Regular"/>
              <a:ea typeface="Menlo Regular"/>
              <a:cs typeface="Menlo Regular"/>
              <a:sym typeface="Menlo Regular"/>
            </a:endParaRPr>
          </a:p>
          <a:p>
            <a:pPr/>
            <a:r>
              <a:t>It should be possible to express this as:</a:t>
            </a:r>
          </a:p>
          <a:p>
            <a:pPr lvl="2"/>
          </a:p>
          <a:p>
            <a:pPr lvl="2"/>
            <a:r>
              <a:t>widget f(widget&amp;&amp; p);</a:t>
            </a:r>
          </a:p>
        </p:txBody>
      </p:sp>
      <p:sp>
        <p:nvSpPr>
          <p:cNvPr id="316" name="Slide Number"/>
          <p:cNvSpPr txBox="1"/>
          <p:nvPr>
            <p:ph type="sldNum" sz="quarter" idx="2"/>
          </p:nvPr>
        </p:nvSpPr>
        <p:spPr>
          <a:xfrm>
            <a:off x="5956610" y="6506918"/>
            <a:ext cx="275606"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315">
                                            <p:txEl>
                                              <p:pRg st="3" end="3"/>
                                            </p:txEl>
                                          </p:spTgt>
                                        </p:tgtEl>
                                        <p:attrNameLst>
                                          <p:attrName>style.visibility</p:attrName>
                                        </p:attrNameLst>
                                      </p:cBhvr>
                                      <p:to>
                                        <p:strVal val="visible"/>
                                      </p:to>
                                    </p:set>
                                  </p:childTnLst>
                                </p:cTn>
                              </p:par>
                            </p:childTnLst>
                          </p:cTn>
                        </p:par>
                        <p:par>
                          <p:cTn id="7" fill="hold">
                            <p:stCondLst>
                              <p:cond delay="0"/>
                            </p:stCondLst>
                            <p:childTnLst>
                              <p:par>
                                <p:cTn id="8" presetClass="entr" nodeType="afterEffect" presetSubtype="0" presetID="1" grpId="1" fill="hold">
                                  <p:stCondLst>
                                    <p:cond delay="0"/>
                                  </p:stCondLst>
                                  <p:iterate type="el" backwards="0">
                                    <p:tmAbs val="0"/>
                                  </p:iterate>
                                  <p:childTnLst>
                                    <p:set>
                                      <p:cBhvr>
                                        <p:cTn id="9" fill="hold"/>
                                        <p:tgtEl>
                                          <p:spTgt spid="315">
                                            <p:txEl>
                                              <p:pRg st="4" end="4"/>
                                            </p:txEl>
                                          </p:spTgt>
                                        </p:tgtEl>
                                        <p:attrNameLst>
                                          <p:attrName>style.visibility</p:attrName>
                                        </p:attrNameLst>
                                      </p:cBhvr>
                                      <p:to>
                                        <p:strVal val="visible"/>
                                      </p:to>
                                    </p:set>
                                  </p:childTnLst>
                                </p:cTn>
                              </p:par>
                            </p:childTnLst>
                          </p:cTn>
                        </p:par>
                        <p:par>
                          <p:cTn id="10" fill="hold">
                            <p:stCondLst>
                              <p:cond delay="0"/>
                            </p:stCondLst>
                            <p:childTnLst>
                              <p:par>
                                <p:cTn id="11" presetClass="entr" nodeType="afterEffect" presetSubtype="0" presetID="1" grpId="1" fill="hold">
                                  <p:stCondLst>
                                    <p:cond delay="0"/>
                                  </p:stCondLst>
                                  <p:iterate type="el" backwards="0">
                                    <p:tmAbs val="0"/>
                                  </p:iterate>
                                  <p:childTnLst>
                                    <p:set>
                                      <p:cBhvr>
                                        <p:cTn id="12" fill="hold"/>
                                        <p:tgtEl>
                                          <p:spTgt spid="315">
                                            <p:txEl>
                                              <p:pRg st="5" end="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315" grpId="1"/>
    </p:bldLst>
  </p:timing>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0" name="Title 1"/>
          <p:cNvSpPr txBox="1"/>
          <p:nvPr>
            <p:ph type="title"/>
          </p:nvPr>
        </p:nvSpPr>
        <p:spPr>
          <a:xfrm>
            <a:off x="795528" y="2798064"/>
            <a:ext cx="5907024" cy="1399033"/>
          </a:xfrm>
          <a:prstGeom prst="rect">
            <a:avLst/>
          </a:prstGeom>
        </p:spPr>
        <p:txBody>
          <a:bodyPr/>
          <a:lstStyle/>
          <a:p>
            <a:pPr/>
            <a:r>
              <a:t>Extrinsic Relationships</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2" name="Extrinsic Relationships"/>
          <p:cNvSpPr txBox="1"/>
          <p:nvPr>
            <p:ph type="title"/>
          </p:nvPr>
        </p:nvSpPr>
        <p:spPr>
          <a:prstGeom prst="rect">
            <a:avLst/>
          </a:prstGeom>
        </p:spPr>
        <p:txBody>
          <a:bodyPr/>
          <a:lstStyle/>
          <a:p>
            <a:pPr/>
            <a:r>
              <a:t>Extrinsic Relationships</a:t>
            </a:r>
          </a:p>
        </p:txBody>
      </p:sp>
      <p:sp>
        <p:nvSpPr>
          <p:cNvPr id="323" name="An extrinsic relationship is a relationship that is not a whole-part relationship…"/>
          <p:cNvSpPr txBox="1"/>
          <p:nvPr>
            <p:ph type="body" idx="1"/>
          </p:nvPr>
        </p:nvSpPr>
        <p:spPr>
          <a:prstGeom prst="rect">
            <a:avLst/>
          </a:prstGeom>
        </p:spPr>
        <p:txBody>
          <a:bodyPr/>
          <a:lstStyle/>
          <a:p>
            <a:pPr/>
            <a:r>
              <a:t>An </a:t>
            </a:r>
            <a:r>
              <a:rPr i="1"/>
              <a:t>extrinsic relationship</a:t>
            </a:r>
            <a:r>
              <a:t> is a relationship that is not a whole-part relationship</a:t>
            </a:r>
          </a:p>
          <a:p>
            <a:pPr lvl="2"/>
          </a:p>
          <a:p>
            <a:pPr lvl="2"/>
            <a:r>
              <a:t>vector a{0, 1, 2, 3};</a:t>
            </a:r>
          </a:p>
          <a:p>
            <a:pPr lvl="1"/>
            <a:r>
              <a:rPr>
                <a:latin typeface="Menlo Regular"/>
                <a:ea typeface="Menlo Regular"/>
                <a:cs typeface="Menlo Regular"/>
                <a:sym typeface="Menlo Regular"/>
              </a:rPr>
              <a:t>a[0]</a:t>
            </a:r>
            <a:r>
              <a:t> is before </a:t>
            </a:r>
            <a:r>
              <a:rPr>
                <a:latin typeface="Menlo Regular"/>
                <a:ea typeface="Menlo Regular"/>
                <a:cs typeface="Menlo Regular"/>
                <a:sym typeface="Menlo Regular"/>
              </a:rPr>
              <a:t>a[1]</a:t>
            </a:r>
            <a:r>
              <a:t> is an extrinsic relationship</a:t>
            </a:r>
          </a:p>
        </p:txBody>
      </p:sp>
      <p:sp>
        <p:nvSpPr>
          <p:cNvPr id="324" name="Slide Number"/>
          <p:cNvSpPr txBox="1"/>
          <p:nvPr>
            <p:ph type="sldNum" sz="quarter" idx="2"/>
          </p:nvPr>
        </p:nvSpPr>
        <p:spPr>
          <a:xfrm>
            <a:off x="5957906" y="6506918"/>
            <a:ext cx="273014"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8" name="Relationships"/>
          <p:cNvSpPr txBox="1"/>
          <p:nvPr>
            <p:ph type="title"/>
          </p:nvPr>
        </p:nvSpPr>
        <p:spPr>
          <a:prstGeom prst="rect">
            <a:avLst/>
          </a:prstGeom>
        </p:spPr>
        <p:txBody>
          <a:bodyPr/>
          <a:lstStyle/>
          <a:p>
            <a:pPr/>
            <a:r>
              <a:t>Relationships</a:t>
            </a:r>
          </a:p>
        </p:txBody>
      </p:sp>
      <p:sp>
        <p:nvSpPr>
          <p:cNvPr id="329" name="A relationship is a connection between elements of two sets…"/>
          <p:cNvSpPr txBox="1"/>
          <p:nvPr>
            <p:ph type="body" idx="1"/>
          </p:nvPr>
        </p:nvSpPr>
        <p:spPr>
          <a:prstGeom prst="rect">
            <a:avLst/>
          </a:prstGeom>
        </p:spPr>
        <p:txBody>
          <a:bodyPr/>
          <a:lstStyle/>
          <a:p>
            <a:pPr/>
            <a:r>
              <a:t>A relationship is a connection between elements of two sets</a:t>
            </a:r>
          </a:p>
          <a:p>
            <a:pPr/>
            <a:r>
              <a:t>A relationship between objects may be severed by modifying either object</a:t>
            </a:r>
          </a:p>
          <a:p>
            <a:pPr/>
            <a:r>
              <a:t>A relationship may be </a:t>
            </a:r>
            <a:r>
              <a:rPr i="1"/>
              <a:t>witnessed</a:t>
            </a:r>
            <a:r>
              <a:t> by an object such as a pointer or </a:t>
            </a:r>
            <a:r>
              <a:rPr b="1"/>
              <a:t>index</a:t>
            </a:r>
          </a:p>
          <a:p>
            <a:pPr lvl="1"/>
            <a:r>
              <a:t>An object that is a witness to a severed relationship may be </a:t>
            </a:r>
            <a:r>
              <a:rPr i="1"/>
              <a:t>invalid</a:t>
            </a:r>
          </a:p>
        </p:txBody>
      </p:sp>
      <p:sp>
        <p:nvSpPr>
          <p:cNvPr id="330" name="Slide Number"/>
          <p:cNvSpPr txBox="1"/>
          <p:nvPr>
            <p:ph type="sldNum" sz="quarter" idx="2"/>
          </p:nvPr>
        </p:nvSpPr>
        <p:spPr>
          <a:xfrm>
            <a:off x="5958591" y="6506918"/>
            <a:ext cx="271643"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Title 3"/>
          <p:cNvSpPr txBox="1"/>
          <p:nvPr>
            <p:ph type="title"/>
          </p:nvPr>
        </p:nvSpPr>
        <p:spPr>
          <a:xfrm>
            <a:off x="304721" y="287506"/>
            <a:ext cx="11579384" cy="674519"/>
          </a:xfrm>
          <a:prstGeom prst="rect">
            <a:avLst/>
          </a:prstGeom>
        </p:spPr>
        <p:txBody>
          <a:bodyPr/>
          <a:lstStyle/>
          <a:p>
            <a:pPr/>
            <a:r>
              <a:t>Functions</a:t>
            </a:r>
          </a:p>
        </p:txBody>
      </p:sp>
      <p:sp>
        <p:nvSpPr>
          <p:cNvPr id="134" name="Content Placeholder 4"/>
          <p:cNvSpPr txBox="1"/>
          <p:nvPr>
            <p:ph type="body" idx="1"/>
          </p:nvPr>
        </p:nvSpPr>
        <p:spPr>
          <a:xfrm>
            <a:off x="304720" y="1431923"/>
            <a:ext cx="11582481" cy="4593973"/>
          </a:xfrm>
          <a:prstGeom prst="rect">
            <a:avLst/>
          </a:prstGeom>
        </p:spPr>
        <p:txBody>
          <a:bodyPr/>
          <a:lstStyle/>
          <a:p>
            <a:pPr lvl="2"/>
          </a:p>
          <a:p>
            <a:pPr lvl="2"/>
            <a:r>
              <a:t>void f();</a:t>
            </a:r>
          </a:p>
        </p:txBody>
      </p:sp>
      <p:sp>
        <p:nvSpPr>
          <p:cNvPr id="135" name="Slide Number"/>
          <p:cNvSpPr txBox="1"/>
          <p:nvPr>
            <p:ph type="sldNum" sz="quarter" idx="2"/>
          </p:nvPr>
        </p:nvSpPr>
        <p:spPr>
          <a:xfrm>
            <a:off x="5995396" y="6506918"/>
            <a:ext cx="198034"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4" name="Local Reasoning and Extrinsic Relationship"/>
          <p:cNvSpPr txBox="1"/>
          <p:nvPr>
            <p:ph type="title"/>
          </p:nvPr>
        </p:nvSpPr>
        <p:spPr>
          <a:prstGeom prst="rect">
            <a:avLst/>
          </a:prstGeom>
        </p:spPr>
        <p:txBody>
          <a:bodyPr/>
          <a:lstStyle/>
          <a:p>
            <a:pPr/>
            <a:r>
              <a:t>Local Reasoning and Extrinsic Relationship</a:t>
            </a:r>
          </a:p>
        </p:txBody>
      </p:sp>
      <p:sp>
        <p:nvSpPr>
          <p:cNvPr id="335" name="To reason locally about extrinsic relationships they should be encapsulated into a class…"/>
          <p:cNvSpPr txBox="1"/>
          <p:nvPr>
            <p:ph type="body" idx="1"/>
          </p:nvPr>
        </p:nvSpPr>
        <p:spPr>
          <a:prstGeom prst="rect">
            <a:avLst/>
          </a:prstGeom>
        </p:spPr>
        <p:txBody>
          <a:bodyPr/>
          <a:lstStyle/>
          <a:p>
            <a:pPr/>
            <a:r>
              <a:t>To reason </a:t>
            </a:r>
            <a:r>
              <a:rPr i="1"/>
              <a:t>locally</a:t>
            </a:r>
            <a:r>
              <a:t> about extrinsic relationships they should be encapsulated into a class</a:t>
            </a:r>
          </a:p>
          <a:p>
            <a:pPr/>
            <a:r>
              <a:t>The relationships are maintained between parts by the class</a:t>
            </a:r>
          </a:p>
          <a:p>
            <a:pPr/>
            <a:r>
              <a:t>The class ensures the validity and correctness of the relationships by controlling access to the related objects</a:t>
            </a:r>
          </a:p>
          <a:p>
            <a:pPr/>
            <a:r>
              <a:t>An intrusive witness in a part should only be manipulated by the owning class, and explicitly severed if the object is moved or copied outside the whole</a:t>
            </a:r>
          </a:p>
        </p:txBody>
      </p:sp>
      <p:sp>
        <p:nvSpPr>
          <p:cNvPr id="336" name="Slide Number"/>
          <p:cNvSpPr txBox="1"/>
          <p:nvPr>
            <p:ph type="sldNum" sz="quarter" idx="2"/>
          </p:nvPr>
        </p:nvSpPr>
        <p:spPr>
          <a:xfrm>
            <a:off x="5954019" y="6506918"/>
            <a:ext cx="280787"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0" name="Title 1"/>
          <p:cNvSpPr txBox="1"/>
          <p:nvPr>
            <p:ph type="title"/>
          </p:nvPr>
        </p:nvSpPr>
        <p:spPr>
          <a:xfrm>
            <a:off x="795528" y="2798064"/>
            <a:ext cx="5907024" cy="1399033"/>
          </a:xfrm>
          <a:prstGeom prst="rect">
            <a:avLst/>
          </a:prstGeom>
        </p:spPr>
        <p:txBody>
          <a:bodyPr/>
          <a:lstStyle/>
          <a:p>
            <a:pPr/>
            <a:r>
              <a:t>Free Relationships</a:t>
            </a:r>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4" name="Free relationships"/>
          <p:cNvSpPr txBox="1"/>
          <p:nvPr>
            <p:ph type="title"/>
          </p:nvPr>
        </p:nvSpPr>
        <p:spPr>
          <a:prstGeom prst="rect">
            <a:avLst/>
          </a:prstGeom>
        </p:spPr>
        <p:txBody>
          <a:bodyPr/>
          <a:lstStyle/>
          <a:p>
            <a:pPr/>
            <a:r>
              <a:t>Free relationships</a:t>
            </a:r>
          </a:p>
        </p:txBody>
      </p:sp>
      <p:sp>
        <p:nvSpPr>
          <p:cNvPr id="345" name="A free relationship is an extrinsic relationship that is not managed between parts of an object.…"/>
          <p:cNvSpPr txBox="1"/>
          <p:nvPr>
            <p:ph type="body" idx="1"/>
          </p:nvPr>
        </p:nvSpPr>
        <p:spPr>
          <a:prstGeom prst="rect">
            <a:avLst/>
          </a:prstGeom>
        </p:spPr>
        <p:txBody>
          <a:bodyPr/>
          <a:lstStyle/>
          <a:p>
            <a:pPr/>
            <a:r>
              <a:t>A </a:t>
            </a:r>
            <a:r>
              <a:rPr i="1"/>
              <a:t>free relationship</a:t>
            </a:r>
            <a:r>
              <a:t> is an extrinsic relationship that is not managed between parts of an object.</a:t>
            </a:r>
          </a:p>
          <a:p>
            <a:pPr/>
            <a:r>
              <a:t>If we assume local reasoning what meaningful structures can we build?</a:t>
            </a:r>
          </a:p>
        </p:txBody>
      </p:sp>
      <p:sp>
        <p:nvSpPr>
          <p:cNvPr id="346" name="Slide Number"/>
          <p:cNvSpPr txBox="1"/>
          <p:nvPr>
            <p:ph type="sldNum" sz="quarter" idx="2"/>
          </p:nvPr>
        </p:nvSpPr>
        <p:spPr>
          <a:xfrm>
            <a:off x="5957906" y="6506918"/>
            <a:ext cx="273014"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0" name="CALM"/>
          <p:cNvSpPr txBox="1"/>
          <p:nvPr>
            <p:ph type="title"/>
          </p:nvPr>
        </p:nvSpPr>
        <p:spPr>
          <a:prstGeom prst="rect">
            <a:avLst/>
          </a:prstGeom>
        </p:spPr>
        <p:txBody>
          <a:bodyPr/>
          <a:lstStyle/>
          <a:p>
            <a:pPr/>
            <a:r>
              <a:t>CALM</a:t>
            </a:r>
          </a:p>
        </p:txBody>
      </p:sp>
      <p:sp>
        <p:nvSpPr>
          <p:cNvPr id="351" name="&quot;Question: What is the family of problems that can be consistently computed in a distributed fashion without coordination, and what problems lie outside that family?&quot;…"/>
          <p:cNvSpPr txBox="1"/>
          <p:nvPr>
            <p:ph type="body" idx="1"/>
          </p:nvPr>
        </p:nvSpPr>
        <p:spPr>
          <a:prstGeom prst="rect">
            <a:avLst/>
          </a:prstGeom>
        </p:spPr>
        <p:txBody>
          <a:bodyPr/>
          <a:lstStyle/>
          <a:p>
            <a:pPr marL="538558" marR="538480"/>
            <a:r>
              <a:t>"Question: What is the family of problems that can be consistently computed in a distributed fashion without coordination, and what problems lie outside that family?"</a:t>
            </a:r>
          </a:p>
          <a:p>
            <a:pPr lvl="1"/>
            <a:r>
              <a:t>– </a:t>
            </a:r>
            <a:r>
              <a:rPr u="sng">
                <a:solidFill>
                  <a:srgbClr val="5F5F5F"/>
                </a:solidFill>
                <a:uFill>
                  <a:solidFill>
                    <a:srgbClr val="5F5F5F"/>
                  </a:solidFill>
                </a:uFill>
                <a:hlinkClick r:id="rId2" invalidUrl="" action="" tgtFrame="" tooltip="" history="1" highlightClick="0" endSnd="0"/>
              </a:rPr>
              <a:t>Keeping CALM: WhenDistributed Consistency is Easy</a:t>
            </a:r>
          </a:p>
        </p:txBody>
      </p:sp>
      <p:sp>
        <p:nvSpPr>
          <p:cNvPr id="352" name="Slide Number"/>
          <p:cNvSpPr txBox="1"/>
          <p:nvPr>
            <p:ph type="sldNum" sz="quarter" idx="2"/>
          </p:nvPr>
        </p:nvSpPr>
        <p:spPr>
          <a:xfrm>
            <a:off x="5957906" y="6506918"/>
            <a:ext cx="273014"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4" name="CALM"/>
          <p:cNvSpPr txBox="1"/>
          <p:nvPr>
            <p:ph type="title"/>
          </p:nvPr>
        </p:nvSpPr>
        <p:spPr>
          <a:prstGeom prst="rect">
            <a:avLst/>
          </a:prstGeom>
        </p:spPr>
        <p:txBody>
          <a:bodyPr/>
          <a:lstStyle/>
          <a:p>
            <a:pPr/>
            <a:r>
              <a:t>CALM</a:t>
            </a:r>
          </a:p>
        </p:txBody>
      </p:sp>
      <p:sp>
        <p:nvSpPr>
          <p:cNvPr id="355" name="&quot;Consistency As Logical Monotonicity (CALM). A program has a consistent, coordination-free distributed implementation if and only if it is monotonic.&quot;…"/>
          <p:cNvSpPr txBox="1"/>
          <p:nvPr>
            <p:ph type="body" idx="1"/>
          </p:nvPr>
        </p:nvSpPr>
        <p:spPr>
          <a:prstGeom prst="rect">
            <a:avLst/>
          </a:prstGeom>
        </p:spPr>
        <p:txBody>
          <a:bodyPr/>
          <a:lstStyle/>
          <a:p>
            <a:pPr/>
            <a:r>
              <a:t>"Consistency As Logical Monotonicity (CALM). A program has a consistent, coordination-free distributed implementation if and only if it is monotonic."</a:t>
            </a:r>
          </a:p>
          <a:p>
            <a:pPr lvl="1"/>
            <a:r>
              <a:t>– </a:t>
            </a:r>
            <a:r>
              <a:rPr u="sng">
                <a:solidFill>
                  <a:srgbClr val="5F5F5F"/>
                </a:solidFill>
                <a:uFill>
                  <a:solidFill>
                    <a:srgbClr val="5F5F5F"/>
                  </a:solidFill>
                </a:uFill>
                <a:hlinkClick r:id="rId2" invalidUrl="" action="" tgtFrame="" tooltip="" history="1" highlightClick="0" endSnd="0"/>
              </a:rPr>
              <a:t>Keeping CALM: WhenDistributed Consistency is Easy</a:t>
            </a:r>
          </a:p>
        </p:txBody>
      </p:sp>
      <p:sp>
        <p:nvSpPr>
          <p:cNvPr id="356" name="Slide Number"/>
          <p:cNvSpPr txBox="1"/>
          <p:nvPr>
            <p:ph type="sldNum" sz="quarter" idx="2"/>
          </p:nvPr>
        </p:nvSpPr>
        <p:spPr>
          <a:xfrm>
            <a:off x="5955620" y="6506918"/>
            <a:ext cx="277586"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8" name="CALM"/>
          <p:cNvSpPr txBox="1"/>
          <p:nvPr>
            <p:ph type="title"/>
          </p:nvPr>
        </p:nvSpPr>
        <p:spPr>
          <a:prstGeom prst="rect">
            <a:avLst/>
          </a:prstGeom>
        </p:spPr>
        <p:txBody>
          <a:bodyPr/>
          <a:lstStyle/>
          <a:p>
            <a:pPr/>
            <a:r>
              <a:t>CALM</a:t>
            </a:r>
          </a:p>
        </p:txBody>
      </p:sp>
      <p:sp>
        <p:nvSpPr>
          <p:cNvPr id="359" name="Conflict-free replicated data types(CRDTs) provide an object-oriented framework for monotonic programming patterns…"/>
          <p:cNvSpPr txBox="1"/>
          <p:nvPr>
            <p:ph type="body" idx="1"/>
          </p:nvPr>
        </p:nvSpPr>
        <p:spPr>
          <a:prstGeom prst="rect">
            <a:avLst/>
          </a:prstGeom>
        </p:spPr>
        <p:txBody>
          <a:bodyPr/>
          <a:lstStyle/>
          <a:p>
            <a:pPr/>
            <a:r>
              <a:t>Conflict-free replicated data types(CRDTs) provide an object-oriented framework for monotonic programming patterns</a:t>
            </a:r>
          </a:p>
          <a:p>
            <a:pPr/>
            <a:r>
              <a:t>An immutable variable is a monotonic pattern that transitions from undefined to its final value and never returns. Immutable variables generalize to immutable data structures</a:t>
            </a:r>
          </a:p>
        </p:txBody>
      </p:sp>
      <p:sp>
        <p:nvSpPr>
          <p:cNvPr id="360" name="Slide Number"/>
          <p:cNvSpPr txBox="1"/>
          <p:nvPr>
            <p:ph type="sldNum" sz="quarter" idx="2"/>
          </p:nvPr>
        </p:nvSpPr>
        <p:spPr>
          <a:xfrm>
            <a:off x="5957753" y="6506918"/>
            <a:ext cx="273320"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4" name="Title 1"/>
          <p:cNvSpPr txBox="1"/>
          <p:nvPr>
            <p:ph type="title"/>
          </p:nvPr>
        </p:nvSpPr>
        <p:spPr>
          <a:xfrm>
            <a:off x="795528" y="2798064"/>
            <a:ext cx="5907024" cy="1399033"/>
          </a:xfrm>
          <a:prstGeom prst="rect">
            <a:avLst/>
          </a:prstGeom>
        </p:spPr>
        <p:txBody>
          <a:bodyPr/>
          <a:lstStyle/>
          <a:p>
            <a:pPr/>
            <a:r>
              <a:t>Summary</a:t>
            </a: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6" name="Summary"/>
          <p:cNvSpPr txBox="1"/>
          <p:nvPr>
            <p:ph type="title"/>
          </p:nvPr>
        </p:nvSpPr>
        <p:spPr>
          <a:prstGeom prst="rect">
            <a:avLst/>
          </a:prstGeom>
        </p:spPr>
        <p:txBody>
          <a:bodyPr/>
          <a:lstStyle/>
          <a:p>
            <a:pPr/>
            <a:r>
              <a:t>Summary</a:t>
            </a:r>
          </a:p>
        </p:txBody>
      </p:sp>
      <p:sp>
        <p:nvSpPr>
          <p:cNvPr id="367" name="Interfaces should make the scope of the operation clear…"/>
          <p:cNvSpPr txBox="1"/>
          <p:nvPr>
            <p:ph type="body" idx="1"/>
          </p:nvPr>
        </p:nvSpPr>
        <p:spPr>
          <a:prstGeom prst="rect">
            <a:avLst/>
          </a:prstGeom>
        </p:spPr>
        <p:txBody>
          <a:bodyPr/>
          <a:lstStyle/>
          <a:p>
            <a:pPr/>
            <a:r>
              <a:t>Interfaces should make the scope of the operation clear</a:t>
            </a:r>
          </a:p>
          <a:p>
            <a:pPr/>
            <a:r>
              <a:t>Projections provide an efficient way to achieve value semantics and manipulate parts</a:t>
            </a:r>
          </a:p>
          <a:p>
            <a:pPr/>
            <a:r>
              <a:t>It is the client's responsibility to uphold the Law of Exclusivity</a:t>
            </a:r>
          </a:p>
          <a:p>
            <a:pPr lvl="1"/>
            <a:r>
              <a:t>Don't pass projections that overlap an inout argument projection</a:t>
            </a:r>
          </a:p>
          <a:p>
            <a:pPr/>
            <a:r>
              <a:t>Implementors provide types with value semantics</a:t>
            </a:r>
          </a:p>
          <a:p>
            <a:pPr/>
            <a:r>
              <a:t>Confine extrinsic relationships between parts within a class</a:t>
            </a:r>
          </a:p>
        </p:txBody>
      </p:sp>
      <p:sp>
        <p:nvSpPr>
          <p:cNvPr id="368" name="Slide Number"/>
          <p:cNvSpPr txBox="1"/>
          <p:nvPr>
            <p:ph type="sldNum" sz="quarter" idx="2"/>
          </p:nvPr>
        </p:nvSpPr>
        <p:spPr>
          <a:xfrm>
            <a:off x="5961639" y="6506918"/>
            <a:ext cx="265547"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70" name="Picture 12" descr="Picture 12"/>
          <p:cNvPicPr>
            <a:picLocks noChangeAspect="1"/>
          </p:cNvPicPr>
          <p:nvPr/>
        </p:nvPicPr>
        <p:blipFill>
          <a:blip r:embed="rId2">
            <a:extLst/>
          </a:blip>
          <a:srcRect l="1" t="32714" r="0" b="13830"/>
          <a:stretch>
            <a:fillRect/>
          </a:stretch>
        </p:blipFill>
        <p:spPr>
          <a:xfrm>
            <a:off x="2744381" y="-1"/>
            <a:ext cx="9444350" cy="6858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6602" y="21600"/>
                </a:lnTo>
                <a:lnTo>
                  <a:pt x="21600" y="21600"/>
                </a:lnTo>
                <a:lnTo>
                  <a:pt x="21600" y="0"/>
                </a:lnTo>
                <a:lnTo>
                  <a:pt x="0" y="0"/>
                </a:lnTo>
                <a:close/>
              </a:path>
            </a:pathLst>
          </a:custGeom>
          <a:ln w="12700">
            <a:miter lim="400000"/>
          </a:ln>
        </p:spPr>
      </p:pic>
      <p:sp>
        <p:nvSpPr>
          <p:cNvPr id="371" name="TextBox 6"/>
          <p:cNvSpPr txBox="1"/>
          <p:nvPr/>
        </p:nvSpPr>
        <p:spPr>
          <a:xfrm>
            <a:off x="322039" y="326112"/>
            <a:ext cx="1193470" cy="2946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b="1" sz="1300">
                <a:solidFill>
                  <a:srgbClr val="FF0000"/>
                </a:solidFill>
              </a:defRPr>
            </a:lvl1pPr>
          </a:lstStyle>
          <a:p>
            <a:pPr/>
            <a:r>
              <a:t>About the artist</a:t>
            </a:r>
          </a:p>
        </p:txBody>
      </p:sp>
      <p:sp>
        <p:nvSpPr>
          <p:cNvPr id="372" name="Rectangle 17"/>
          <p:cNvSpPr/>
          <p:nvPr/>
        </p:nvSpPr>
        <p:spPr>
          <a:xfrm>
            <a:off x="0" y="6531887"/>
            <a:ext cx="1076241" cy="326114"/>
          </a:xfrm>
          <a:prstGeom prst="rect">
            <a:avLst/>
          </a:prstGeom>
          <a:solidFill>
            <a:srgbClr val="FFFFFF"/>
          </a:solidFill>
          <a:ln w="12700">
            <a:miter lim="400000"/>
          </a:ln>
        </p:spPr>
        <p:txBody>
          <a:bodyPr lIns="45719" rIns="45719" anchor="ctr"/>
          <a:lstStyle/>
          <a:p>
            <a:pPr>
              <a:spcBef>
                <a:spcPts val="1200"/>
              </a:spcBef>
              <a:defRPr sz="1400"/>
            </a:pPr>
          </a:p>
        </p:txBody>
      </p:sp>
      <p:sp>
        <p:nvSpPr>
          <p:cNvPr id="373" name="TextBox 11"/>
          <p:cNvSpPr txBox="1"/>
          <p:nvPr/>
        </p:nvSpPr>
        <p:spPr>
          <a:xfrm>
            <a:off x="322037" y="2781604"/>
            <a:ext cx="3427407" cy="250698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110000"/>
              </a:lnSpc>
              <a:spcBef>
                <a:spcPts val="800"/>
              </a:spcBef>
              <a:defRPr b="1" sz="1400"/>
            </a:pPr>
            <a:r>
              <a:t>Leandro Alzate</a:t>
            </a:r>
          </a:p>
          <a:p>
            <a:pPr>
              <a:lnSpc>
                <a:spcPct val="110000"/>
              </a:lnSpc>
              <a:spcBef>
                <a:spcPts val="800"/>
              </a:spcBef>
              <a:defRPr sz="1200"/>
            </a:pPr>
            <a:r>
              <a:t>Berlin-based illustrator Leandro Alzate mixes bright color palettes and stylized characters in his fanciful work for editorial and advertising clients. He draws inspiration from observing the ways people interact, and combines that with his passion for architectural shapes and spaces. He created this piece for the German Ministry of Economy to encourage people to explore work-from-home career opportunities. Working with brushes and vector shapes, Alzate created this piece entirely in Adobe Photoshop. </a:t>
            </a:r>
          </a:p>
        </p:txBody>
      </p:sp>
      <p:grpSp>
        <p:nvGrpSpPr>
          <p:cNvPr id="376" name="Group 2"/>
          <p:cNvGrpSpPr/>
          <p:nvPr/>
        </p:nvGrpSpPr>
        <p:grpSpPr>
          <a:xfrm>
            <a:off x="322037" y="6005093"/>
            <a:ext cx="1443263" cy="424566"/>
            <a:chOff x="0" y="0"/>
            <a:chExt cx="1443262" cy="424564"/>
          </a:xfrm>
        </p:grpSpPr>
        <p:pic>
          <p:nvPicPr>
            <p:cNvPr id="374" name="Picture 7" descr="Picture 7"/>
            <p:cNvPicPr>
              <a:picLocks noChangeAspect="1"/>
            </p:cNvPicPr>
            <p:nvPr/>
          </p:nvPicPr>
          <p:blipFill>
            <a:blip r:embed="rId3">
              <a:extLst/>
            </a:blip>
            <a:stretch>
              <a:fillRect/>
            </a:stretch>
          </p:blipFill>
          <p:spPr>
            <a:xfrm>
              <a:off x="44931" y="205059"/>
              <a:ext cx="1398332" cy="219506"/>
            </a:xfrm>
            <a:prstGeom prst="rect">
              <a:avLst/>
            </a:prstGeom>
            <a:ln w="12700" cap="flat">
              <a:noFill/>
              <a:miter lim="400000"/>
            </a:ln>
            <a:effectLst/>
          </p:spPr>
        </p:pic>
        <p:sp>
          <p:nvSpPr>
            <p:cNvPr id="375" name="TextBox 9"/>
            <p:cNvSpPr txBox="1"/>
            <p:nvPr/>
          </p:nvSpPr>
          <p:spPr>
            <a:xfrm>
              <a:off x="0" y="0"/>
              <a:ext cx="444678" cy="1803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b="1" sz="600"/>
              </a:lvl1pPr>
            </a:lstStyle>
            <a:p>
              <a:pPr/>
              <a:r>
                <a:t>Made with</a:t>
              </a:r>
            </a:p>
          </p:txBody>
        </p:sp>
      </p:grpSp>
      <p:sp>
        <p:nvSpPr>
          <p:cNvPr id="377" name="Slide Number"/>
          <p:cNvSpPr txBox="1"/>
          <p:nvPr>
            <p:ph type="sldNum" sz="quarter" idx="2"/>
          </p:nvPr>
        </p:nvSpPr>
        <p:spPr>
          <a:xfrm>
            <a:off x="5955315" y="6506918"/>
            <a:ext cx="278196"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79" name="Picture 2" descr="Picture 2"/>
          <p:cNvPicPr>
            <a:picLocks noChangeAspect="1"/>
          </p:cNvPicPr>
          <p:nvPr/>
        </p:nvPicPr>
        <p:blipFill>
          <a:blip r:embed="rId2">
            <a:extLst/>
          </a:blip>
          <a:srcRect l="0" t="17574" r="0" b="41006"/>
          <a:stretch>
            <a:fillRect/>
          </a:stretch>
        </p:blipFill>
        <p:spPr>
          <a:xfrm>
            <a:off x="0" y="-1"/>
            <a:ext cx="12188825" cy="6858001"/>
          </a:xfrm>
          <a:prstGeom prst="rect">
            <a:avLst/>
          </a:prstGeom>
          <a:ln w="12700">
            <a:miter lim="400000"/>
          </a:ln>
        </p:spPr>
      </p:pic>
      <p:pic>
        <p:nvPicPr>
          <p:cNvPr id="380" name="Picture 5" descr="Picture 5"/>
          <p:cNvPicPr>
            <a:picLocks noChangeAspect="1"/>
          </p:cNvPicPr>
          <p:nvPr/>
        </p:nvPicPr>
        <p:blipFill>
          <a:blip r:embed="rId3">
            <a:extLst/>
          </a:blip>
          <a:stretch>
            <a:fillRect/>
          </a:stretch>
        </p:blipFill>
        <p:spPr>
          <a:xfrm>
            <a:off x="5753220" y="2960499"/>
            <a:ext cx="682382" cy="937001"/>
          </a:xfrm>
          <a:prstGeom prst="rect">
            <a:avLst/>
          </a:prstGeom>
          <a:ln w="12700">
            <a:miter lim="400000"/>
          </a:ln>
        </p:spPr>
      </p:pic>
      <p:pic>
        <p:nvPicPr>
          <p:cNvPr id="381" name="Picture 8" descr="Picture 8"/>
          <p:cNvPicPr>
            <a:picLocks noChangeAspect="1"/>
          </p:cNvPicPr>
          <p:nvPr/>
        </p:nvPicPr>
        <p:blipFill>
          <a:blip r:embed="rId4">
            <a:extLst/>
          </a:blip>
          <a:stretch>
            <a:fillRect/>
          </a:stretch>
        </p:blipFill>
        <p:spPr>
          <a:xfrm>
            <a:off x="341714" y="6059933"/>
            <a:ext cx="1932630" cy="512065"/>
          </a:xfrm>
          <a:prstGeom prst="rect">
            <a:avLst/>
          </a:prstGeom>
          <a:ln w="12700">
            <a:miter lim="400000"/>
          </a:ln>
        </p:spPr>
      </p:pic>
      <p:sp>
        <p:nvSpPr>
          <p:cNvPr id="382" name="Slide Number"/>
          <p:cNvSpPr txBox="1"/>
          <p:nvPr>
            <p:ph type="sldNum" sz="quarter" idx="2"/>
          </p:nvPr>
        </p:nvSpPr>
        <p:spPr>
          <a:xfrm>
            <a:off x="5956382" y="6506918"/>
            <a:ext cx="276062"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Title 3"/>
          <p:cNvSpPr txBox="1"/>
          <p:nvPr>
            <p:ph type="title"/>
          </p:nvPr>
        </p:nvSpPr>
        <p:spPr>
          <a:xfrm>
            <a:off x="304721" y="287506"/>
            <a:ext cx="11579384" cy="674519"/>
          </a:xfrm>
          <a:prstGeom prst="rect">
            <a:avLst/>
          </a:prstGeom>
        </p:spPr>
        <p:txBody>
          <a:bodyPr/>
          <a:lstStyle/>
          <a:p>
            <a:pPr/>
            <a:r>
              <a:t>Functions</a:t>
            </a:r>
          </a:p>
        </p:txBody>
      </p:sp>
      <p:sp>
        <p:nvSpPr>
          <p:cNvPr id="140" name="Content Placeholder 4"/>
          <p:cNvSpPr txBox="1"/>
          <p:nvPr>
            <p:ph type="body" idx="1"/>
          </p:nvPr>
        </p:nvSpPr>
        <p:spPr>
          <a:xfrm>
            <a:off x="304720" y="1431923"/>
            <a:ext cx="11582481" cy="4593973"/>
          </a:xfrm>
          <a:prstGeom prst="rect">
            <a:avLst/>
          </a:prstGeom>
        </p:spPr>
        <p:txBody>
          <a:bodyPr/>
          <a:lstStyle/>
          <a:p>
            <a:pPr lvl="2"/>
            <a:r>
              <a:t>// Does nothing</a:t>
            </a:r>
          </a:p>
          <a:p>
            <a:pPr lvl="2"/>
            <a:r>
              <a:t>void f();</a:t>
            </a:r>
          </a:p>
        </p:txBody>
      </p:sp>
      <p:sp>
        <p:nvSpPr>
          <p:cNvPr id="141" name="Slide Number"/>
          <p:cNvSpPr txBox="1"/>
          <p:nvPr>
            <p:ph type="sldNum" sz="quarter" idx="2"/>
          </p:nvPr>
        </p:nvSpPr>
        <p:spPr>
          <a:xfrm>
            <a:off x="5997072" y="6506918"/>
            <a:ext cx="194681"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Title 3"/>
          <p:cNvSpPr txBox="1"/>
          <p:nvPr>
            <p:ph type="title"/>
          </p:nvPr>
        </p:nvSpPr>
        <p:spPr>
          <a:xfrm>
            <a:off x="304721" y="287506"/>
            <a:ext cx="11579384" cy="674519"/>
          </a:xfrm>
          <a:prstGeom prst="rect">
            <a:avLst/>
          </a:prstGeom>
        </p:spPr>
        <p:txBody>
          <a:bodyPr/>
          <a:lstStyle/>
          <a:p>
            <a:pPr/>
            <a:r>
              <a:t>Functions</a:t>
            </a:r>
          </a:p>
        </p:txBody>
      </p:sp>
      <p:sp>
        <p:nvSpPr>
          <p:cNvPr id="146" name="Content Placeholder 4"/>
          <p:cNvSpPr txBox="1"/>
          <p:nvPr>
            <p:ph type="body" idx="1"/>
          </p:nvPr>
        </p:nvSpPr>
        <p:spPr>
          <a:xfrm>
            <a:off x="304720" y="1431923"/>
            <a:ext cx="11582481" cy="4593973"/>
          </a:xfrm>
          <a:prstGeom prst="rect">
            <a:avLst/>
          </a:prstGeom>
        </p:spPr>
        <p:txBody>
          <a:bodyPr/>
          <a:lstStyle/>
          <a:p>
            <a:pPr lvl="2"/>
            <a:r>
              <a:t>// Does nothing</a:t>
            </a:r>
          </a:p>
          <a:p>
            <a:pPr lvl="2"/>
            <a:r>
              <a:t>void f() { }</a:t>
            </a:r>
          </a:p>
        </p:txBody>
      </p:sp>
      <p:sp>
        <p:nvSpPr>
          <p:cNvPr id="147" name="Slide Number"/>
          <p:cNvSpPr txBox="1"/>
          <p:nvPr>
            <p:ph type="sldNum" sz="quarter" idx="2"/>
          </p:nvPr>
        </p:nvSpPr>
        <p:spPr>
          <a:xfrm>
            <a:off x="5993491" y="6506918"/>
            <a:ext cx="201844"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Title 3"/>
          <p:cNvSpPr txBox="1"/>
          <p:nvPr>
            <p:ph type="title"/>
          </p:nvPr>
        </p:nvSpPr>
        <p:spPr>
          <a:xfrm>
            <a:off x="304721" y="287506"/>
            <a:ext cx="11579384" cy="674519"/>
          </a:xfrm>
          <a:prstGeom prst="rect">
            <a:avLst/>
          </a:prstGeom>
        </p:spPr>
        <p:txBody>
          <a:bodyPr/>
          <a:lstStyle/>
          <a:p>
            <a:pPr/>
            <a:r>
              <a:t>Functions</a:t>
            </a:r>
          </a:p>
        </p:txBody>
      </p:sp>
      <p:sp>
        <p:nvSpPr>
          <p:cNvPr id="152" name="Content Placeholder 4"/>
          <p:cNvSpPr txBox="1"/>
          <p:nvPr>
            <p:ph type="body" idx="1"/>
          </p:nvPr>
        </p:nvSpPr>
        <p:spPr>
          <a:xfrm>
            <a:off x="304720" y="1431923"/>
            <a:ext cx="11582481" cy="4593973"/>
          </a:xfrm>
          <a:prstGeom prst="rect">
            <a:avLst/>
          </a:prstGeom>
        </p:spPr>
        <p:txBody>
          <a:bodyPr/>
          <a:lstStyle/>
          <a:p>
            <a:pPr lvl="2"/>
            <a:r>
              <a:t>// Returns the successor of `x`.</a:t>
            </a:r>
          </a:p>
          <a:p>
            <a:pPr lvl="2"/>
            <a:r>
              <a:t>int f(int x) { return x + 1; }</a:t>
            </a:r>
          </a:p>
        </p:txBody>
      </p:sp>
      <p:sp>
        <p:nvSpPr>
          <p:cNvPr id="153" name="Slide Number"/>
          <p:cNvSpPr txBox="1"/>
          <p:nvPr>
            <p:ph type="sldNum" sz="quarter" idx="2"/>
          </p:nvPr>
        </p:nvSpPr>
        <p:spPr>
          <a:xfrm>
            <a:off x="6000501" y="6506918"/>
            <a:ext cx="187823"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Title 1"/>
          <p:cNvSpPr txBox="1"/>
          <p:nvPr>
            <p:ph type="title"/>
          </p:nvPr>
        </p:nvSpPr>
        <p:spPr>
          <a:xfrm>
            <a:off x="795528" y="2798064"/>
            <a:ext cx="5907024" cy="1399033"/>
          </a:xfrm>
          <a:prstGeom prst="rect">
            <a:avLst/>
          </a:prstGeom>
        </p:spPr>
        <p:txBody>
          <a:bodyPr/>
          <a:lstStyle/>
          <a:p>
            <a:pPr/>
            <a:r>
              <a:t>Function Arguments</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Title 3"/>
          <p:cNvSpPr txBox="1"/>
          <p:nvPr>
            <p:ph type="title"/>
          </p:nvPr>
        </p:nvSpPr>
        <p:spPr>
          <a:xfrm>
            <a:off x="304721" y="287506"/>
            <a:ext cx="11579384" cy="674519"/>
          </a:xfrm>
          <a:prstGeom prst="rect">
            <a:avLst/>
          </a:prstGeom>
        </p:spPr>
        <p:txBody>
          <a:bodyPr/>
          <a:lstStyle/>
          <a:p>
            <a:pPr/>
            <a:r>
              <a:t>Function Arguments</a:t>
            </a:r>
          </a:p>
        </p:txBody>
      </p:sp>
      <p:sp>
        <p:nvSpPr>
          <p:cNvPr id="160" name="Content Placeholder 4"/>
          <p:cNvSpPr txBox="1"/>
          <p:nvPr>
            <p:ph type="body" idx="1"/>
          </p:nvPr>
        </p:nvSpPr>
        <p:spPr>
          <a:xfrm>
            <a:off x="304720" y="1431923"/>
            <a:ext cx="11582481" cy="4593973"/>
          </a:xfrm>
          <a:prstGeom prst="rect">
            <a:avLst/>
          </a:prstGeom>
        </p:spPr>
        <p:txBody>
          <a:bodyPr/>
          <a:lstStyle/>
          <a:p>
            <a:pPr lvl="2"/>
            <a:r>
              <a:t>// Increments the value of `x` by 1</a:t>
            </a:r>
          </a:p>
          <a:p>
            <a:pPr lvl="2"/>
            <a:r>
              <a:t>void a(int&amp; x) { x += 1; }</a:t>
            </a:r>
          </a:p>
        </p:txBody>
      </p:sp>
      <p:sp>
        <p:nvSpPr>
          <p:cNvPr id="161" name="Slide Number"/>
          <p:cNvSpPr txBox="1"/>
          <p:nvPr>
            <p:ph type="sldNum" sz="quarter" idx="2"/>
          </p:nvPr>
        </p:nvSpPr>
        <p:spPr>
          <a:xfrm>
            <a:off x="5994101" y="6506918"/>
            <a:ext cx="200624" cy="29932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Adobe Master 2021">
  <a:themeElements>
    <a:clrScheme name="Adobe Master 2021">
      <a:dk1>
        <a:srgbClr val="000000"/>
      </a:dk1>
      <a:lt1>
        <a:srgbClr val="FFFFFF"/>
      </a:lt1>
      <a:dk2>
        <a:srgbClr val="A7A7A7"/>
      </a:dk2>
      <a:lt2>
        <a:srgbClr val="535353"/>
      </a:lt2>
      <a:accent1>
        <a:srgbClr val="009C3B"/>
      </a:accent1>
      <a:accent2>
        <a:srgbClr val="2799F6"/>
      </a:accent2>
      <a:accent3>
        <a:srgbClr val="E63888"/>
      </a:accent3>
      <a:accent4>
        <a:srgbClr val="E9740A"/>
      </a:accent4>
      <a:accent5>
        <a:srgbClr val="FFCE2E"/>
      </a:accent5>
      <a:accent6>
        <a:srgbClr val="EB1000"/>
      </a:accent6>
      <a:hlink>
        <a:srgbClr val="0000FF"/>
      </a:hlink>
      <a:folHlink>
        <a:srgbClr val="FF00FF"/>
      </a:folHlink>
    </a:clrScheme>
    <a:fontScheme name="Adobe Master 2021">
      <a:majorFont>
        <a:latin typeface="Helvetica"/>
        <a:ea typeface="Helvetica"/>
        <a:cs typeface="Helvetica"/>
      </a:majorFont>
      <a:minorFont>
        <a:latin typeface="Calibri Light"/>
        <a:ea typeface="Calibri Light"/>
        <a:cs typeface="Calibri Light"/>
      </a:minorFont>
    </a:fontScheme>
    <a:fmtScheme name="Adobe Master 2021">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76200" dist="50800" dir="5400000">
              <a:srgbClr val="4E3B30">
                <a:alpha val="6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dobe Clean"/>
            <a:ea typeface="Adobe Clean"/>
            <a:cs typeface="Adobe Clean"/>
            <a:sym typeface="Adobe Cle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76200" dist="50800" dir="5400000">
            <a:srgbClr val="4E3B30">
              <a:alpha val="60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dobe Clean"/>
            <a:ea typeface="Adobe Clean"/>
            <a:cs typeface="Adobe Clean"/>
            <a:sym typeface="Adobe Cle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Adobe Master 2021">
  <a:themeElements>
    <a:clrScheme name="Adobe Master 2021">
      <a:dk1>
        <a:srgbClr val="000000"/>
      </a:dk1>
      <a:lt1>
        <a:srgbClr val="FFFFFF"/>
      </a:lt1>
      <a:dk2>
        <a:srgbClr val="A7A7A7"/>
      </a:dk2>
      <a:lt2>
        <a:srgbClr val="535353"/>
      </a:lt2>
      <a:accent1>
        <a:srgbClr val="009C3B"/>
      </a:accent1>
      <a:accent2>
        <a:srgbClr val="2799F6"/>
      </a:accent2>
      <a:accent3>
        <a:srgbClr val="E63888"/>
      </a:accent3>
      <a:accent4>
        <a:srgbClr val="E9740A"/>
      </a:accent4>
      <a:accent5>
        <a:srgbClr val="FFCE2E"/>
      </a:accent5>
      <a:accent6>
        <a:srgbClr val="EB1000"/>
      </a:accent6>
      <a:hlink>
        <a:srgbClr val="0000FF"/>
      </a:hlink>
      <a:folHlink>
        <a:srgbClr val="FF00FF"/>
      </a:folHlink>
    </a:clrScheme>
    <a:fontScheme name="Adobe Master 2021">
      <a:majorFont>
        <a:latin typeface="Helvetica"/>
        <a:ea typeface="Helvetica"/>
        <a:cs typeface="Helvetica"/>
      </a:majorFont>
      <a:minorFont>
        <a:latin typeface="Calibri Light"/>
        <a:ea typeface="Calibri Light"/>
        <a:cs typeface="Calibri Light"/>
      </a:minorFont>
    </a:fontScheme>
    <a:fmtScheme name="Adobe Master 2021">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76200" dist="50800" dir="5400000">
              <a:srgbClr val="4E3B30">
                <a:alpha val="6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dobe Clean"/>
            <a:ea typeface="Adobe Clean"/>
            <a:cs typeface="Adobe Clean"/>
            <a:sym typeface="Adobe Cle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76200" dist="50800" dir="5400000">
            <a:srgbClr val="4E3B30">
              <a:alpha val="60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dobe Clean"/>
            <a:ea typeface="Adobe Clean"/>
            <a:cs typeface="Adobe Clean"/>
            <a:sym typeface="Adobe Cle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